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ebp" ContentType="image/jpe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2"/>
    <p:sldMasterId id="2147483671" r:id="rId3"/>
  </p:sldMasterIdLst>
  <p:notesMasterIdLst>
    <p:notesMasterId r:id="rId46"/>
  </p:notesMasterIdLst>
  <p:handoutMasterIdLst>
    <p:handoutMasterId r:id="rId47"/>
  </p:handoutMasterIdLst>
  <p:sldIdLst>
    <p:sldId id="320" r:id="rId4"/>
    <p:sldId id="453" r:id="rId5"/>
    <p:sldId id="418" r:id="rId6"/>
    <p:sldId id="419" r:id="rId7"/>
    <p:sldId id="420" r:id="rId8"/>
    <p:sldId id="421" r:id="rId9"/>
    <p:sldId id="422" r:id="rId10"/>
    <p:sldId id="423" r:id="rId11"/>
    <p:sldId id="424" r:id="rId12"/>
    <p:sldId id="452" r:id="rId13"/>
    <p:sldId id="461" r:id="rId14"/>
    <p:sldId id="456" r:id="rId15"/>
    <p:sldId id="425" r:id="rId16"/>
    <p:sldId id="426" r:id="rId17"/>
    <p:sldId id="427" r:id="rId18"/>
    <p:sldId id="462" r:id="rId19"/>
    <p:sldId id="428" r:id="rId20"/>
    <p:sldId id="429" r:id="rId21"/>
    <p:sldId id="430" r:id="rId22"/>
    <p:sldId id="431" r:id="rId23"/>
    <p:sldId id="432" r:id="rId24"/>
    <p:sldId id="463" r:id="rId25"/>
    <p:sldId id="433" r:id="rId26"/>
    <p:sldId id="460" r:id="rId27"/>
    <p:sldId id="466" r:id="rId28"/>
    <p:sldId id="467" r:id="rId29"/>
    <p:sldId id="454" r:id="rId30"/>
    <p:sldId id="455" r:id="rId31"/>
    <p:sldId id="434" r:id="rId32"/>
    <p:sldId id="436" r:id="rId33"/>
    <p:sldId id="437" r:id="rId34"/>
    <p:sldId id="464" r:id="rId35"/>
    <p:sldId id="438" r:id="rId36"/>
    <p:sldId id="439" r:id="rId37"/>
    <p:sldId id="457" r:id="rId38"/>
    <p:sldId id="440" r:id="rId39"/>
    <p:sldId id="458" r:id="rId40"/>
    <p:sldId id="459" r:id="rId41"/>
    <p:sldId id="465" r:id="rId42"/>
    <p:sldId id="446" r:id="rId43"/>
    <p:sldId id="450" r:id="rId44"/>
    <p:sldId id="336" r:id="rId45"/>
  </p:sldIdLst>
  <p:sldSz cx="12188825"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guide id="6" pos="1007">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092"/>
    <a:srgbClr val="0A3F8D"/>
    <a:srgbClr val="00559B"/>
    <a:srgbClr val="E3BA17"/>
    <a:srgbClr val="E8C109"/>
    <a:srgbClr val="0A3F8F"/>
    <a:srgbClr val="00009A"/>
    <a:srgbClr val="FFC000"/>
    <a:srgbClr val="F4CB0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97" autoAdjust="0"/>
    <p:restoredTop sz="79082" autoAdjust="0"/>
  </p:normalViewPr>
  <p:slideViewPr>
    <p:cSldViewPr showGuides="1">
      <p:cViewPr varScale="1">
        <p:scale>
          <a:sx n="55" d="100"/>
          <a:sy n="55" d="100"/>
        </p:scale>
        <p:origin x="67" y="202"/>
      </p:cViewPr>
      <p:guideLst>
        <p:guide orient="horz" pos="2160"/>
        <p:guide pos="3839"/>
        <p:guide pos="1007"/>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p:scale>
          <a:sx n="100" d="100"/>
          <a:sy n="100" d="100"/>
        </p:scale>
        <p:origin x="1742" y="-23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DB7646E-8811-423A-9C42-2CBFADA00A96}" type="datetimeFigureOut">
              <a:rPr lang="en-US" smtClean="0"/>
              <a:t>5/22/2019</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4360E59-1627-4404-ACC5-51C744AB0F27}" type="slidenum">
              <a:rPr lang="en-US" smtClean="0"/>
              <a:t>‹#›</a:t>
            </a:fld>
            <a:endParaRPr lang="en-US" dirty="0"/>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solidFill>
                  <a:schemeClr val="tx1"/>
                </a:solidFill>
              </a:defRPr>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solidFill>
                  <a:schemeClr val="tx1"/>
                </a:solidFill>
              </a:defRPr>
            </a:lvl1pPr>
          </a:lstStyle>
          <a:p>
            <a:fld id="{D677E230-58DD-43ED-96A1-552DDAB53532}" type="datetimeFigureOut">
              <a:rPr lang="en-US" smtClean="0"/>
              <a:pPr/>
              <a:t>5/22/2019</a:t>
            </a:fld>
            <a:endParaRPr lang="en-US" dirty="0"/>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solidFill>
                  <a:schemeClr val="tx1"/>
                </a:solidFill>
              </a:defRPr>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solidFill>
                  <a:schemeClr val="tx1"/>
                </a:solidFill>
              </a:defRPr>
            </a:lvl1pPr>
          </a:lstStyle>
          <a:p>
            <a:fld id="{841221E5-7225-48EB-A4EE-420E7BFCF705}" type="slidenum">
              <a:rPr lang="en-US" smtClean="0"/>
              <a:pPr/>
              <a:t>‹#›</a:t>
            </a:fld>
            <a:endParaRPr lang="en-US" dirty="0"/>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887">
              <a:defRPr/>
            </a:pPr>
            <a:fld id="{94595F0F-4450-514D-A03D-6A87631331EF}" type="slidenum">
              <a:rPr lang="en-US">
                <a:solidFill>
                  <a:prstClr val="black"/>
                </a:solidFill>
                <a:latin typeface="Calibri"/>
              </a:rPr>
              <a:pPr defTabSz="465887">
                <a:defRPr/>
              </a:pPr>
              <a:t>1</a:t>
            </a:fld>
            <a:endParaRPr lang="en-US" dirty="0">
              <a:solidFill>
                <a:prstClr val="black"/>
              </a:solidFill>
              <a:latin typeface="Calibri"/>
            </a:endParaRPr>
          </a:p>
        </p:txBody>
      </p:sp>
    </p:spTree>
    <p:extLst>
      <p:ext uri="{BB962C8B-B14F-4D97-AF65-F5344CB8AC3E}">
        <p14:creationId xmlns:p14="http://schemas.microsoft.com/office/powerpoint/2010/main" val="865780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defTabSz="465887">
              <a:defRPr/>
            </a:pPr>
            <a:fld id="{94595F0F-4450-514D-A03D-6A87631331EF}" type="slidenum">
              <a:rPr lang="en-US">
                <a:solidFill>
                  <a:prstClr val="black"/>
                </a:solidFill>
                <a:latin typeface="Calibri"/>
              </a:rPr>
              <a:pPr defTabSz="465887">
                <a:defRPr/>
              </a:pPr>
              <a:t>10</a:t>
            </a:fld>
            <a:endParaRPr lang="en-US" dirty="0">
              <a:solidFill>
                <a:prstClr val="black"/>
              </a:solidFill>
              <a:latin typeface="Calibri"/>
            </a:endParaRPr>
          </a:p>
        </p:txBody>
      </p:sp>
      <p:sp>
        <p:nvSpPr>
          <p:cNvPr id="5" name="Rectangle 4">
            <a:extLst>
              <a:ext uri="{FF2B5EF4-FFF2-40B4-BE49-F238E27FC236}">
                <a16:creationId xmlns:a16="http://schemas.microsoft.com/office/drawing/2014/main" id="{E59FE839-9519-4A7C-ABAF-6357C20F51F1}"/>
              </a:ext>
            </a:extLst>
          </p:cNvPr>
          <p:cNvSpPr/>
          <p:nvPr/>
        </p:nvSpPr>
        <p:spPr>
          <a:xfrm>
            <a:off x="1747382" y="4460456"/>
            <a:ext cx="3515638" cy="375488"/>
          </a:xfrm>
          <a:prstGeom prst="rect">
            <a:avLst/>
          </a:prstGeom>
        </p:spPr>
        <p:txBody>
          <a:bodyPr wrap="none" lIns="93177" tIns="46589" rIns="93177" bIns="46589">
            <a:spAutoFit/>
          </a:bodyPr>
          <a:lstStyle/>
          <a:p>
            <a:r>
              <a:rPr lang="en-US" dirty="0"/>
              <a:t>The ADA Definition of disability</a:t>
            </a:r>
          </a:p>
        </p:txBody>
      </p:sp>
    </p:spTree>
    <p:extLst>
      <p:ext uri="{BB962C8B-B14F-4D97-AF65-F5344CB8AC3E}">
        <p14:creationId xmlns:p14="http://schemas.microsoft.com/office/powerpoint/2010/main" val="3153674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defTabSz="465887">
              <a:defRPr/>
            </a:pPr>
            <a:fld id="{94595F0F-4450-514D-A03D-6A87631331EF}" type="slidenum">
              <a:rPr lang="en-US">
                <a:solidFill>
                  <a:prstClr val="black"/>
                </a:solidFill>
                <a:latin typeface="Calibri"/>
              </a:rPr>
              <a:pPr defTabSz="465887">
                <a:defRPr/>
              </a:pPr>
              <a:t>11</a:t>
            </a:fld>
            <a:endParaRPr lang="en-US" dirty="0">
              <a:solidFill>
                <a:prstClr val="black"/>
              </a:solidFill>
              <a:latin typeface="Calibri"/>
            </a:endParaRPr>
          </a:p>
        </p:txBody>
      </p:sp>
      <p:sp>
        <p:nvSpPr>
          <p:cNvPr id="5" name="Rectangle 4">
            <a:extLst>
              <a:ext uri="{FF2B5EF4-FFF2-40B4-BE49-F238E27FC236}">
                <a16:creationId xmlns:a16="http://schemas.microsoft.com/office/drawing/2014/main" id="{5D1AF4B2-973F-43A9-BBAE-85465EE4A2D7}"/>
              </a:ext>
            </a:extLst>
          </p:cNvPr>
          <p:cNvSpPr/>
          <p:nvPr/>
        </p:nvSpPr>
        <p:spPr>
          <a:xfrm>
            <a:off x="391089" y="4183380"/>
            <a:ext cx="6385631" cy="3972073"/>
          </a:xfrm>
          <a:prstGeom prst="rect">
            <a:avLst/>
          </a:prstGeom>
        </p:spPr>
        <p:txBody>
          <a:bodyPr wrap="square" lIns="93177" tIns="46589" rIns="93177" bIns="46589">
            <a:spAutoFit/>
          </a:bodyPr>
          <a:lstStyle/>
          <a:p>
            <a:r>
              <a:rPr lang="en-US" sz="1200" dirty="0"/>
              <a:t>To ensure equitable access to care, health care providers must take appropriate steps to ensure that their facilities and offices meet the architectural accessibility requirements of the ADA. Moreover, they must provide effective communication that patients require. For example, patients who are deaf may require a Sign Language interpreter (ASL). Or an individual who has a vision disability may require materials in alternative formats. </a:t>
            </a:r>
          </a:p>
          <a:p>
            <a:endParaRPr lang="en-US" sz="1200" dirty="0"/>
          </a:p>
          <a:p>
            <a:r>
              <a:rPr lang="en-US" sz="1200" dirty="0"/>
              <a:t>Accessible medical equipment such as height-adjustable examination tables ensure that individuals with mobility disabilities can get on the table and be examined.  This gives an equal opportunity to receive health care services.</a:t>
            </a:r>
          </a:p>
          <a:p>
            <a:endParaRPr lang="en-US" sz="1200" dirty="0"/>
          </a:p>
          <a:p>
            <a:r>
              <a:rPr lang="en-US" sz="1200" dirty="0"/>
              <a:t>The ADA also requires reasonable modifications in policies, practices, and procedures when necessary to afford goods and services to a person with a disability. For example, reasonable modifications may include modifying the level of language used for some people with cognitive, learning or other intellectual disabilities or modifying standard exam time.   </a:t>
            </a:r>
          </a:p>
          <a:p>
            <a:endParaRPr lang="en-US" sz="1200" dirty="0"/>
          </a:p>
          <a:p>
            <a:r>
              <a:rPr lang="en-US" sz="1200" dirty="0"/>
              <a:t>If the health care provider can demonstrate that modifying the policy or practice would </a:t>
            </a:r>
            <a:r>
              <a:rPr lang="en-US" sz="1200" u="sng" dirty="0"/>
              <a:t>fundamentally alter</a:t>
            </a:r>
            <a:r>
              <a:rPr lang="en-US" sz="1200" dirty="0"/>
              <a:t> the nature of the goods and services provided, then there is no requirement for the modification. </a:t>
            </a:r>
          </a:p>
          <a:p>
            <a:r>
              <a:rPr lang="en-US" sz="1200" dirty="0"/>
              <a:t>For more information about the ADA, see the US Department of Justice website at:  http://www.ada.gov/</a:t>
            </a:r>
          </a:p>
        </p:txBody>
      </p:sp>
    </p:spTree>
    <p:extLst>
      <p:ext uri="{BB962C8B-B14F-4D97-AF65-F5344CB8AC3E}">
        <p14:creationId xmlns:p14="http://schemas.microsoft.com/office/powerpoint/2010/main" val="2622998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2010 Standards define “parking facility” to be inclusive of both parking lots and parking structures. The # of spaces required to be accessible is calculated separately for each facility.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Accessible parking spaces shall be designated as reserved by a sign showing the symbol of accessibility. Spaces complying with 4.1.2(5)(b) shall have an additional sign "Van-Accessible" mounted below the symbol of accessibility. Such signs shall be located so they cannot be obscured by a vehicle parked in the space. Must have 1 van space for every 6 accessible spots. </a:t>
            </a:r>
            <a:br>
              <a:rPr lang="en-US" b="1" dirty="0"/>
            </a:br>
            <a:endParaRPr lang="en-US" dirty="0"/>
          </a:p>
          <a:p>
            <a:endParaRPr lang="en-US" dirty="0"/>
          </a:p>
        </p:txBody>
      </p:sp>
      <p:sp>
        <p:nvSpPr>
          <p:cNvPr id="4" name="Slide Number Placeholder 3"/>
          <p:cNvSpPr>
            <a:spLocks noGrp="1"/>
          </p:cNvSpPr>
          <p:nvPr>
            <p:ph type="sldNum" sz="quarter" idx="5"/>
          </p:nvPr>
        </p:nvSpPr>
        <p:spPr/>
        <p:txBody>
          <a:bodyPr/>
          <a:lstStyle/>
          <a:p>
            <a:fld id="{841221E5-7225-48EB-A4EE-420E7BFCF705}" type="slidenum">
              <a:rPr lang="en-US" smtClean="0"/>
              <a:pPr/>
              <a:t>12</a:t>
            </a:fld>
            <a:endParaRPr lang="en-US" dirty="0"/>
          </a:p>
        </p:txBody>
      </p:sp>
    </p:spTree>
    <p:extLst>
      <p:ext uri="{BB962C8B-B14F-4D97-AF65-F5344CB8AC3E}">
        <p14:creationId xmlns:p14="http://schemas.microsoft.com/office/powerpoint/2010/main" val="3907389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In Hospital Outpatient facilities (within a hospital and provide regular and continuing medical treatment without an overnight stay. MUST HAVE 10% of patient and visitor parking compliant. </a:t>
            </a:r>
          </a:p>
          <a:p>
            <a:r>
              <a:rPr lang="en-US" dirty="0"/>
              <a:t>Doctors’ offices, independent clinics, or other facilities not locate din hospitals are not considered outpatient facilities.</a:t>
            </a:r>
          </a:p>
          <a:p>
            <a:endParaRPr lang="en-US" dirty="0"/>
          </a:p>
          <a:p>
            <a:r>
              <a:rPr lang="en-US" dirty="0"/>
              <a:t>Rehabilitation Facilities and Outpatient Physical Therapy Facilities MUST HAVE 20% of the their parking compliant when they specialize in treating conditions that affect mobility and outpatient physical therapy facilities. </a:t>
            </a:r>
          </a:p>
          <a:p>
            <a:endParaRPr lang="en-US" dirty="0"/>
          </a:p>
          <a:p>
            <a:pPr marL="0" indent="0">
              <a:buFont typeface="Wingdings" panose="05000000000000000000" pitchFamily="2" charset="2"/>
              <a:buNone/>
            </a:pPr>
            <a:r>
              <a:rPr lang="en-US" sz="1200" dirty="0">
                <a:solidFill>
                  <a:schemeClr val="tx1"/>
                </a:solidFill>
              </a:rPr>
              <a:t>Standard of an eleven foot wide space for vans and a standard five foot wide access aisle. However, the standards will also allow an eight foot wide access aisle as an alternative. Additionally, the access aisle should be marked so it discourages parking with it. </a:t>
            </a:r>
          </a:p>
          <a:p>
            <a:pPr marL="0" indent="0">
              <a:buFont typeface="Wingdings" panose="05000000000000000000" pitchFamily="2" charset="2"/>
              <a:buNone/>
            </a:pPr>
            <a:endParaRPr lang="en-US" sz="1200" dirty="0">
              <a:solidFill>
                <a:schemeClr val="tx1"/>
              </a:solidFill>
            </a:endParaRPr>
          </a:p>
          <a:p>
            <a:pPr marL="0" indent="0">
              <a:buFont typeface="Wingdings" panose="05000000000000000000" pitchFamily="2" charset="2"/>
              <a:buNone/>
            </a:pPr>
            <a:r>
              <a:rPr lang="en-US" sz="1200" dirty="0">
                <a:solidFill>
                  <a:schemeClr val="tx1"/>
                </a:solidFill>
              </a:rPr>
              <a:t>Access aisles can be on either side of a vehicle, except angles parking. In which case, the access aisles must be on the passenger side. </a:t>
            </a:r>
          </a:p>
          <a:p>
            <a:endParaRPr lang="en-US" dirty="0"/>
          </a:p>
        </p:txBody>
      </p:sp>
      <p:sp>
        <p:nvSpPr>
          <p:cNvPr id="4" name="Slide Number Placeholder 3"/>
          <p:cNvSpPr>
            <a:spLocks noGrp="1"/>
          </p:cNvSpPr>
          <p:nvPr>
            <p:ph type="sldNum" sz="quarter" idx="10"/>
          </p:nvPr>
        </p:nvSpPr>
        <p:spPr/>
        <p:txBody>
          <a:bodyPr/>
          <a:lstStyle/>
          <a:p>
            <a:pPr defTabSz="465887">
              <a:defRPr/>
            </a:pPr>
            <a:fld id="{94595F0F-4450-514D-A03D-6A87631331EF}" type="slidenum">
              <a:rPr lang="en-US">
                <a:solidFill>
                  <a:prstClr val="black"/>
                </a:solidFill>
                <a:latin typeface="Calibri"/>
              </a:rPr>
              <a:pPr defTabSz="465887">
                <a:defRPr/>
              </a:pPr>
              <a:t>13</a:t>
            </a:fld>
            <a:endParaRPr lang="en-US" dirty="0">
              <a:solidFill>
                <a:prstClr val="black"/>
              </a:solidFill>
              <a:latin typeface="Calibri"/>
            </a:endParaRPr>
          </a:p>
        </p:txBody>
      </p:sp>
      <p:sp>
        <p:nvSpPr>
          <p:cNvPr id="5" name="TextBox 4">
            <a:extLst>
              <a:ext uri="{FF2B5EF4-FFF2-40B4-BE49-F238E27FC236}">
                <a16:creationId xmlns:a16="http://schemas.microsoft.com/office/drawing/2014/main" id="{FB392B9B-57BD-4F62-9614-F0D7A781884B}"/>
              </a:ext>
            </a:extLst>
          </p:cNvPr>
          <p:cNvSpPr txBox="1"/>
          <p:nvPr/>
        </p:nvSpPr>
        <p:spPr>
          <a:xfrm>
            <a:off x="701041" y="5113021"/>
            <a:ext cx="6144648" cy="375488"/>
          </a:xfrm>
          <a:prstGeom prst="rect">
            <a:avLst/>
          </a:prstGeom>
          <a:noFill/>
        </p:spPr>
        <p:txBody>
          <a:bodyPr wrap="none" lIns="93177" tIns="46589" rIns="93177" bIns="46589" rtlCol="0">
            <a:spAutoFit/>
          </a:bodyPr>
          <a:lstStyle/>
          <a:p>
            <a:r>
              <a:rPr lang="en-US" dirty="0"/>
              <a:t>DANA to take it from here – can use these slides or not</a:t>
            </a:r>
          </a:p>
        </p:txBody>
      </p:sp>
    </p:spTree>
    <p:extLst>
      <p:ext uri="{BB962C8B-B14F-4D97-AF65-F5344CB8AC3E}">
        <p14:creationId xmlns:p14="http://schemas.microsoft.com/office/powerpoint/2010/main" val="1535751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least one accessible route shall be provided within the site from the accessible parking spaces and accessible passenger loading zones; public streets and sidewalks; and public transportation stops to the accessible building for facility entrance. At lest 60% of all public entrances must be in compliance. This includes a smooth service on the push side of the door, so wheelchair users don’t get caught up on the door edge.  </a:t>
            </a:r>
          </a:p>
          <a:p>
            <a:endParaRPr lang="en-US" dirty="0"/>
          </a:p>
          <a:p>
            <a:r>
              <a:rPr lang="en-US" dirty="0"/>
              <a:t>At least one accessible route shall connect each story and mezzanine in multi-story buildings and facilities. </a:t>
            </a:r>
          </a:p>
          <a:p>
            <a:endParaRPr lang="en-US" dirty="0"/>
          </a:p>
          <a:p>
            <a:r>
              <a:rPr lang="en-US" dirty="0"/>
              <a:t>Entrance doors, doorways, and gates – clear width of 32 inches min., with a clear opening of 90 degrees. </a:t>
            </a:r>
          </a:p>
        </p:txBody>
      </p:sp>
      <p:sp>
        <p:nvSpPr>
          <p:cNvPr id="4" name="Slide Number Placeholder 3"/>
          <p:cNvSpPr>
            <a:spLocks noGrp="1"/>
          </p:cNvSpPr>
          <p:nvPr>
            <p:ph type="sldNum" sz="quarter" idx="10"/>
          </p:nvPr>
        </p:nvSpPr>
        <p:spPr/>
        <p:txBody>
          <a:bodyPr/>
          <a:lstStyle/>
          <a:p>
            <a:pPr defTabSz="465887">
              <a:defRPr/>
            </a:pPr>
            <a:fld id="{94595F0F-4450-514D-A03D-6A87631331EF}" type="slidenum">
              <a:rPr lang="en-US">
                <a:solidFill>
                  <a:prstClr val="black"/>
                </a:solidFill>
                <a:latin typeface="Calibri"/>
              </a:rPr>
              <a:pPr defTabSz="465887">
                <a:defRPr/>
              </a:pPr>
              <a:t>14</a:t>
            </a:fld>
            <a:endParaRPr lang="en-US" dirty="0">
              <a:solidFill>
                <a:prstClr val="black"/>
              </a:solidFill>
              <a:latin typeface="Calibri"/>
            </a:endParaRPr>
          </a:p>
        </p:txBody>
      </p:sp>
    </p:spTree>
    <p:extLst>
      <p:ext uri="{BB962C8B-B14F-4D97-AF65-F5344CB8AC3E}">
        <p14:creationId xmlns:p14="http://schemas.microsoft.com/office/powerpoint/2010/main" val="3950337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Exam rooms should have features that make it possible for patients with mobility disabilities to receive appropriate medical care.</a:t>
            </a:r>
          </a:p>
          <a:p>
            <a:pPr marL="171450" indent="-171450">
              <a:buFont typeface="Arial" panose="020B0604020202020204" pitchFamily="34" charset="0"/>
              <a:buChar char="•"/>
            </a:pPr>
            <a:r>
              <a:rPr lang="en-US" dirty="0"/>
              <a:t>An accessible route to and through the room;</a:t>
            </a:r>
          </a:p>
          <a:p>
            <a:pPr marL="171450" indent="-171450">
              <a:buFont typeface="Arial" panose="020B0604020202020204" pitchFamily="34" charset="0"/>
              <a:buChar char="•"/>
            </a:pPr>
            <a:r>
              <a:rPr lang="en-US" dirty="0"/>
              <a:t>An entry door with adequate clear width, maneuvering clearance, and accessible hardware;</a:t>
            </a:r>
          </a:p>
          <a:p>
            <a:pPr marL="171450" indent="-171450">
              <a:buFont typeface="Arial" panose="020B0604020202020204" pitchFamily="34" charset="0"/>
              <a:buChar char="•"/>
            </a:pPr>
            <a:r>
              <a:rPr lang="en-US" dirty="0"/>
              <a:t>Appropriate models and placement of accessible exam equipment; </a:t>
            </a:r>
          </a:p>
          <a:p>
            <a:pPr marL="171450" indent="-171450">
              <a:buFont typeface="Arial" panose="020B0604020202020204" pitchFamily="34" charset="0"/>
              <a:buChar char="•"/>
            </a:pPr>
            <a:r>
              <a:rPr lang="en-US" dirty="0"/>
              <a:t>Adequate clear floor space onside the room for side transfers and use of lift equipment.</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The number of accessible exam rooms with accessible equipment varies based on the size of the practice, patient population, and other factors. </a:t>
            </a:r>
          </a:p>
        </p:txBody>
      </p:sp>
      <p:sp>
        <p:nvSpPr>
          <p:cNvPr id="4" name="Slide Number Placeholder 3"/>
          <p:cNvSpPr>
            <a:spLocks noGrp="1"/>
          </p:cNvSpPr>
          <p:nvPr>
            <p:ph type="sldNum" sz="quarter" idx="10"/>
          </p:nvPr>
        </p:nvSpPr>
        <p:spPr/>
        <p:txBody>
          <a:bodyPr/>
          <a:lstStyle/>
          <a:p>
            <a:pPr defTabSz="465887">
              <a:defRPr/>
            </a:pPr>
            <a:fld id="{94595F0F-4450-514D-A03D-6A87631331EF}" type="slidenum">
              <a:rPr lang="en-US">
                <a:solidFill>
                  <a:prstClr val="black"/>
                </a:solidFill>
                <a:latin typeface="Calibri"/>
              </a:rPr>
              <a:pPr defTabSz="465887">
                <a:defRPr/>
              </a:pPr>
              <a:t>15</a:t>
            </a:fld>
            <a:endParaRPr lang="en-US" dirty="0">
              <a:solidFill>
                <a:prstClr val="black"/>
              </a:solidFill>
              <a:latin typeface="Calibri"/>
            </a:endParaRPr>
          </a:p>
        </p:txBody>
      </p:sp>
    </p:spTree>
    <p:extLst>
      <p:ext uri="{BB962C8B-B14F-4D97-AF65-F5344CB8AC3E}">
        <p14:creationId xmlns:p14="http://schemas.microsoft.com/office/powerpoint/2010/main" val="18486700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defTabSz="465887">
              <a:defRPr/>
            </a:pPr>
            <a:fld id="{94595F0F-4450-514D-A03D-6A87631331EF}" type="slidenum">
              <a:rPr lang="en-US">
                <a:solidFill>
                  <a:prstClr val="black"/>
                </a:solidFill>
                <a:latin typeface="Calibri"/>
              </a:rPr>
              <a:pPr defTabSz="465887">
                <a:defRPr/>
              </a:pPr>
              <a:t>16</a:t>
            </a:fld>
            <a:endParaRPr lang="en-US" dirty="0">
              <a:solidFill>
                <a:prstClr val="black"/>
              </a:solidFill>
              <a:latin typeface="Calibri"/>
            </a:endParaRPr>
          </a:p>
        </p:txBody>
      </p:sp>
      <p:sp>
        <p:nvSpPr>
          <p:cNvPr id="5" name="Rectangle 4">
            <a:extLst>
              <a:ext uri="{FF2B5EF4-FFF2-40B4-BE49-F238E27FC236}">
                <a16:creationId xmlns:a16="http://schemas.microsoft.com/office/drawing/2014/main" id="{5D1AF4B2-973F-43A9-BBAE-85465EE4A2D7}"/>
              </a:ext>
            </a:extLst>
          </p:cNvPr>
          <p:cNvSpPr/>
          <p:nvPr/>
        </p:nvSpPr>
        <p:spPr>
          <a:xfrm>
            <a:off x="391089" y="4183380"/>
            <a:ext cx="6385631" cy="3972073"/>
          </a:xfrm>
          <a:prstGeom prst="rect">
            <a:avLst/>
          </a:prstGeom>
        </p:spPr>
        <p:txBody>
          <a:bodyPr wrap="square" lIns="93177" tIns="46589" rIns="93177" bIns="46589">
            <a:spAutoFit/>
          </a:bodyPr>
          <a:lstStyle/>
          <a:p>
            <a:r>
              <a:rPr lang="en-US" sz="1200" dirty="0"/>
              <a:t>To ensure equitable access to care, health care providers must take appropriate steps to ensure that their facilities and offices meet the architectural accessibility requirements of the ADA. Moreover, they must provide effective communication that patients require. For example, patients who are deaf may require a Sign Language interpreter (ASL). Or an individual who has a vision disability may require materials in alternative formats. </a:t>
            </a:r>
          </a:p>
          <a:p>
            <a:endParaRPr lang="en-US" sz="1200" dirty="0"/>
          </a:p>
          <a:p>
            <a:r>
              <a:rPr lang="en-US" sz="1200" dirty="0"/>
              <a:t>Accessible medical equipment such as height-adjustable examination tables ensure that individuals with mobility disabilities can get on the table and be examined.  This gives an equal opportunity to receive health care services.</a:t>
            </a:r>
          </a:p>
          <a:p>
            <a:endParaRPr lang="en-US" sz="1200" dirty="0"/>
          </a:p>
          <a:p>
            <a:r>
              <a:rPr lang="en-US" sz="1200" dirty="0"/>
              <a:t>The ADA also requires reasonable modifications in policies, practices, and procedures when necessary to afford goods and services to a person with a disability. For example, reasonable modifications may include modifying the level of language used for some people with cognitive, learning or other intellectual disabilities or modifying standard exam time.   </a:t>
            </a:r>
          </a:p>
          <a:p>
            <a:endParaRPr lang="en-US" sz="1200" dirty="0"/>
          </a:p>
          <a:p>
            <a:r>
              <a:rPr lang="en-US" sz="1200" dirty="0"/>
              <a:t>If the health care provider can demonstrate that modifying the policy or practice would </a:t>
            </a:r>
            <a:r>
              <a:rPr lang="en-US" sz="1200" u="sng" dirty="0"/>
              <a:t>fundamentally alter</a:t>
            </a:r>
            <a:r>
              <a:rPr lang="en-US" sz="1200" dirty="0"/>
              <a:t> the nature of the goods and services provided, then there is no requirement for the modification. </a:t>
            </a:r>
          </a:p>
          <a:p>
            <a:r>
              <a:rPr lang="en-US" sz="1200" dirty="0"/>
              <a:t>For more information about the ADA, see the US Department of Justice website at:  http://www.ada.gov/</a:t>
            </a:r>
          </a:p>
        </p:txBody>
      </p:sp>
    </p:spTree>
    <p:extLst>
      <p:ext uri="{BB962C8B-B14F-4D97-AF65-F5344CB8AC3E}">
        <p14:creationId xmlns:p14="http://schemas.microsoft.com/office/powerpoint/2010/main" val="25925129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Many examination tables are too high for patients with mobility disabilities. Non-adjustable tables make it difficult for patient transfer. Medical staff should ask the patient if he or she needs assistance and, if so, what is the best way to help. </a:t>
            </a:r>
          </a:p>
          <a:p>
            <a:pPr marL="171450" indent="-171450">
              <a:buFont typeface="Arial" panose="020B0604020202020204" pitchFamily="34" charset="0"/>
              <a:buChar char="•"/>
            </a:pPr>
            <a:r>
              <a:rPr lang="en-US" dirty="0"/>
              <a:t>Transfer board or sheet</a:t>
            </a:r>
          </a:p>
          <a:p>
            <a:pPr marL="171450" indent="-171450">
              <a:buFont typeface="Arial" panose="020B0604020202020204" pitchFamily="34" charset="0"/>
              <a:buChar char="•"/>
            </a:pPr>
            <a:r>
              <a:rPr lang="en-US" dirty="0"/>
              <a:t>Steady hand</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Accurate measurement of a patient’s weight is essential for diagnostics and treatment (such as knowing the appropriate dosage of a pharmaceutical drug).</a:t>
            </a:r>
          </a:p>
          <a:p>
            <a:pPr marL="0" indent="0">
              <a:buFont typeface="Arial" panose="020B0604020202020204" pitchFamily="34" charset="0"/>
              <a:buNone/>
            </a:pPr>
            <a:r>
              <a:rPr lang="en-US" dirty="0"/>
              <a:t>Often times, patients who use wheelchairs are not weighed in their doctor’s office.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Understanding and using accessible equipment will minimize the risk of injury to patients and staff. </a:t>
            </a:r>
          </a:p>
        </p:txBody>
      </p:sp>
      <p:sp>
        <p:nvSpPr>
          <p:cNvPr id="4" name="Slide Number Placeholder 3"/>
          <p:cNvSpPr>
            <a:spLocks noGrp="1"/>
          </p:cNvSpPr>
          <p:nvPr>
            <p:ph type="sldNum" sz="quarter" idx="10"/>
          </p:nvPr>
        </p:nvSpPr>
        <p:spPr/>
        <p:txBody>
          <a:bodyPr/>
          <a:lstStyle/>
          <a:p>
            <a:pPr defTabSz="465887">
              <a:defRPr/>
            </a:pPr>
            <a:fld id="{94595F0F-4450-514D-A03D-6A87631331EF}" type="slidenum">
              <a:rPr lang="en-US">
                <a:solidFill>
                  <a:prstClr val="black"/>
                </a:solidFill>
                <a:latin typeface="Calibri"/>
              </a:rPr>
              <a:pPr defTabSz="465887">
                <a:defRPr/>
              </a:pPr>
              <a:t>17</a:t>
            </a:fld>
            <a:endParaRPr lang="en-US" dirty="0">
              <a:solidFill>
                <a:prstClr val="black"/>
              </a:solidFill>
              <a:latin typeface="Calibri"/>
            </a:endParaRPr>
          </a:p>
        </p:txBody>
      </p:sp>
    </p:spTree>
    <p:extLst>
      <p:ext uri="{BB962C8B-B14F-4D97-AF65-F5344CB8AC3E}">
        <p14:creationId xmlns:p14="http://schemas.microsoft.com/office/powerpoint/2010/main" val="39361355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least the following: </a:t>
            </a:r>
          </a:p>
          <a:p>
            <a:pPr marL="171450" indent="-171450">
              <a:buFont typeface="Arial" panose="020B0604020202020204" pitchFamily="34" charset="0"/>
              <a:buChar char="•"/>
            </a:pPr>
            <a:r>
              <a:rPr lang="en-US" dirty="0"/>
              <a:t>Ability to lower to the height of the wheelchair seat, 17-19 inches, or lower to the floor; and</a:t>
            </a:r>
          </a:p>
          <a:p>
            <a:pPr marL="171450" indent="-171450">
              <a:buFont typeface="Arial" panose="020B0604020202020204" pitchFamily="34" charset="0"/>
              <a:buChar char="•"/>
            </a:pPr>
            <a:r>
              <a:rPr lang="en-US" dirty="0"/>
              <a:t>Elements to stabilize and support a person during transfer and while on the table – rails, straps, stabilization, cushions, wedges, etc.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May use a lift in order to transfer some patients safely onto an exam table. Using lifts provides better security for the patient than being lifted by medical staff.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Medical providers should have an accessible scale with a platform large enough to fit a wheelchair, a high weight capacity, for weighing an individuals while seated. </a:t>
            </a:r>
          </a:p>
          <a:p>
            <a:pPr marL="0" indent="0">
              <a:buFont typeface="Arial" panose="020B0604020202020204" pitchFamily="34" charset="0"/>
              <a:buNone/>
            </a:pPr>
            <a:r>
              <a:rPr lang="en-US" dirty="0"/>
              <a:t>Needs: Edge protection, clear maneuvering space to pull on and off the scale, and a sloped surface.</a:t>
            </a:r>
          </a:p>
        </p:txBody>
      </p:sp>
      <p:sp>
        <p:nvSpPr>
          <p:cNvPr id="4" name="Slide Number Placeholder 3"/>
          <p:cNvSpPr>
            <a:spLocks noGrp="1"/>
          </p:cNvSpPr>
          <p:nvPr>
            <p:ph type="sldNum" sz="quarter" idx="10"/>
          </p:nvPr>
        </p:nvSpPr>
        <p:spPr/>
        <p:txBody>
          <a:bodyPr/>
          <a:lstStyle/>
          <a:p>
            <a:pPr defTabSz="465887">
              <a:defRPr/>
            </a:pPr>
            <a:fld id="{94595F0F-4450-514D-A03D-6A87631331EF}" type="slidenum">
              <a:rPr lang="en-US">
                <a:solidFill>
                  <a:prstClr val="black"/>
                </a:solidFill>
                <a:latin typeface="Calibri"/>
              </a:rPr>
              <a:pPr defTabSz="465887">
                <a:defRPr/>
              </a:pPr>
              <a:t>18</a:t>
            </a:fld>
            <a:endParaRPr lang="en-US" dirty="0">
              <a:solidFill>
                <a:prstClr val="black"/>
              </a:solidFill>
              <a:latin typeface="Calibri"/>
            </a:endParaRPr>
          </a:p>
        </p:txBody>
      </p:sp>
    </p:spTree>
    <p:extLst>
      <p:ext uri="{BB962C8B-B14F-4D97-AF65-F5344CB8AC3E}">
        <p14:creationId xmlns:p14="http://schemas.microsoft.com/office/powerpoint/2010/main" val="6634997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You will find medical care facilities mentioned in Chapter 2: Scoping, Chapter 6: Plumbing elements and features, and Chapter 7: Communication features and elements</a:t>
            </a:r>
          </a:p>
        </p:txBody>
      </p:sp>
      <p:sp>
        <p:nvSpPr>
          <p:cNvPr id="4" name="Slide Number Placeholder 3"/>
          <p:cNvSpPr>
            <a:spLocks noGrp="1"/>
          </p:cNvSpPr>
          <p:nvPr>
            <p:ph type="sldNum" sz="quarter" idx="10"/>
          </p:nvPr>
        </p:nvSpPr>
        <p:spPr/>
        <p:txBody>
          <a:bodyPr/>
          <a:lstStyle/>
          <a:p>
            <a:pPr defTabSz="465887">
              <a:defRPr/>
            </a:pPr>
            <a:fld id="{94595F0F-4450-514D-A03D-6A87631331EF}" type="slidenum">
              <a:rPr lang="en-US">
                <a:solidFill>
                  <a:prstClr val="black"/>
                </a:solidFill>
                <a:latin typeface="Calibri"/>
              </a:rPr>
              <a:pPr defTabSz="465887">
                <a:defRPr/>
              </a:pPr>
              <a:t>19</a:t>
            </a:fld>
            <a:endParaRPr lang="en-US" dirty="0">
              <a:solidFill>
                <a:prstClr val="black"/>
              </a:solidFill>
              <a:latin typeface="Calibri"/>
            </a:endParaRPr>
          </a:p>
        </p:txBody>
      </p:sp>
    </p:spTree>
    <p:extLst>
      <p:ext uri="{BB962C8B-B14F-4D97-AF65-F5344CB8AC3E}">
        <p14:creationId xmlns:p14="http://schemas.microsoft.com/office/powerpoint/2010/main" val="1617800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dirty="0">
                <a:solidFill>
                  <a:schemeClr val="tx1"/>
                </a:solidFill>
                <a:latin typeface="Arial" charset="0"/>
              </a:rPr>
              <a:t>Over the past years, the consistency of the disability questions used in the survey allows for a look at the percentage of people with disabilities over time. The percentage of those with disabilities in the US civilian population slowly increased from 11.9% in 2010 to 12.8% in 2016.</a:t>
            </a:r>
          </a:p>
          <a:p>
            <a:endParaRPr lang="en-US" dirty="0">
              <a:solidFill>
                <a:schemeClr val="tx1"/>
              </a:solidFill>
              <a:latin typeface="Arial" charset="0"/>
            </a:endParaRPr>
          </a:p>
          <a:p>
            <a:r>
              <a:rPr lang="en-US" dirty="0">
                <a:solidFill>
                  <a:schemeClr val="tx1"/>
                </a:solidFill>
                <a:latin typeface="Arial" charset="0"/>
              </a:rPr>
              <a:t>*Other surveys have publicized other rates of disability. These rates are affected by survey question, method, and other factors. Each survey has strengths and weaknesses. Comparing disability data between surveys is discouraged by all survey organizations. We have used the ACS due to its larger sampling, consistent year to year questions, and multitude of variables to examine. </a:t>
            </a:r>
          </a:p>
          <a:p>
            <a:endParaRPr lang="en-US" dirty="0"/>
          </a:p>
        </p:txBody>
      </p:sp>
      <p:sp>
        <p:nvSpPr>
          <p:cNvPr id="4" name="Slide Number Placeholder 3"/>
          <p:cNvSpPr>
            <a:spLocks noGrp="1"/>
          </p:cNvSpPr>
          <p:nvPr>
            <p:ph type="sldNum" sz="quarter" idx="10"/>
          </p:nvPr>
        </p:nvSpPr>
        <p:spPr/>
        <p:txBody>
          <a:bodyPr/>
          <a:lstStyle/>
          <a:p>
            <a:pPr defTabSz="465887">
              <a:defRPr/>
            </a:pPr>
            <a:fld id="{94595F0F-4450-514D-A03D-6A87631331EF}" type="slidenum">
              <a:rPr lang="en-US">
                <a:solidFill>
                  <a:prstClr val="black"/>
                </a:solidFill>
                <a:latin typeface="Calibri"/>
              </a:rPr>
              <a:pPr defTabSz="465887">
                <a:defRPr/>
              </a:pPr>
              <a:t>2</a:t>
            </a:fld>
            <a:endParaRPr lang="en-US" dirty="0">
              <a:solidFill>
                <a:prstClr val="black"/>
              </a:solidFill>
              <a:latin typeface="Calibri"/>
            </a:endParaRPr>
          </a:p>
        </p:txBody>
      </p:sp>
    </p:spTree>
    <p:extLst>
      <p:ext uri="{BB962C8B-B14F-4D97-AF65-F5344CB8AC3E}">
        <p14:creationId xmlns:p14="http://schemas.microsoft.com/office/powerpoint/2010/main" val="1817787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defTabSz="465887">
              <a:defRPr/>
            </a:pPr>
            <a:fld id="{94595F0F-4450-514D-A03D-6A87631331EF}" type="slidenum">
              <a:rPr lang="en-US">
                <a:solidFill>
                  <a:prstClr val="black"/>
                </a:solidFill>
                <a:latin typeface="Calibri"/>
              </a:rPr>
              <a:pPr defTabSz="465887">
                <a:defRPr/>
              </a:pPr>
              <a:t>20</a:t>
            </a:fld>
            <a:endParaRPr lang="en-US" dirty="0">
              <a:solidFill>
                <a:prstClr val="black"/>
              </a:solidFill>
              <a:latin typeface="Calibri"/>
            </a:endParaRPr>
          </a:p>
        </p:txBody>
      </p:sp>
    </p:spTree>
    <p:extLst>
      <p:ext uri="{BB962C8B-B14F-4D97-AF65-F5344CB8AC3E}">
        <p14:creationId xmlns:p14="http://schemas.microsoft.com/office/powerpoint/2010/main" val="40329519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defTabSz="465887">
              <a:defRPr/>
            </a:pPr>
            <a:fld id="{94595F0F-4450-514D-A03D-6A87631331EF}" type="slidenum">
              <a:rPr lang="en-US">
                <a:solidFill>
                  <a:prstClr val="black"/>
                </a:solidFill>
                <a:latin typeface="Calibri"/>
              </a:rPr>
              <a:pPr defTabSz="465887">
                <a:defRPr/>
              </a:pPr>
              <a:t>21</a:t>
            </a:fld>
            <a:endParaRPr lang="en-US" dirty="0">
              <a:solidFill>
                <a:prstClr val="black"/>
              </a:solidFill>
              <a:latin typeface="Calibri"/>
            </a:endParaRPr>
          </a:p>
        </p:txBody>
      </p:sp>
    </p:spTree>
    <p:extLst>
      <p:ext uri="{BB962C8B-B14F-4D97-AF65-F5344CB8AC3E}">
        <p14:creationId xmlns:p14="http://schemas.microsoft.com/office/powerpoint/2010/main" val="25859007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defTabSz="465887">
              <a:defRPr/>
            </a:pPr>
            <a:fld id="{94595F0F-4450-514D-A03D-6A87631331EF}" type="slidenum">
              <a:rPr lang="en-US">
                <a:solidFill>
                  <a:prstClr val="black"/>
                </a:solidFill>
                <a:latin typeface="Calibri"/>
              </a:rPr>
              <a:pPr defTabSz="465887">
                <a:defRPr/>
              </a:pPr>
              <a:t>22</a:t>
            </a:fld>
            <a:endParaRPr lang="en-US" dirty="0">
              <a:solidFill>
                <a:prstClr val="black"/>
              </a:solidFill>
              <a:latin typeface="Calibri"/>
            </a:endParaRPr>
          </a:p>
        </p:txBody>
      </p:sp>
      <p:sp>
        <p:nvSpPr>
          <p:cNvPr id="5" name="Rectangle 4">
            <a:extLst>
              <a:ext uri="{FF2B5EF4-FFF2-40B4-BE49-F238E27FC236}">
                <a16:creationId xmlns:a16="http://schemas.microsoft.com/office/drawing/2014/main" id="{5D1AF4B2-973F-43A9-BBAE-85465EE4A2D7}"/>
              </a:ext>
            </a:extLst>
          </p:cNvPr>
          <p:cNvSpPr/>
          <p:nvPr/>
        </p:nvSpPr>
        <p:spPr>
          <a:xfrm>
            <a:off x="391089" y="4183380"/>
            <a:ext cx="6385631" cy="3972073"/>
          </a:xfrm>
          <a:prstGeom prst="rect">
            <a:avLst/>
          </a:prstGeom>
        </p:spPr>
        <p:txBody>
          <a:bodyPr wrap="square" lIns="93177" tIns="46589" rIns="93177" bIns="46589">
            <a:spAutoFit/>
          </a:bodyPr>
          <a:lstStyle/>
          <a:p>
            <a:r>
              <a:rPr lang="en-US" sz="1200" dirty="0"/>
              <a:t>To ensure equitable access to care, health care providers must take appropriate steps to ensure that their facilities and offices meet the architectural accessibility requirements of the ADA. Moreover, they must provide effective communication that patients require. For example, patients who are deaf may require a Sign Language interpreter (ASL). Or an individual who has a vision disability may require materials in alternative formats. </a:t>
            </a:r>
          </a:p>
          <a:p>
            <a:endParaRPr lang="en-US" sz="1200" dirty="0"/>
          </a:p>
          <a:p>
            <a:r>
              <a:rPr lang="en-US" sz="1200" dirty="0"/>
              <a:t>Accessible medical equipment such as height-adjustable examination tables ensure that individuals with mobility disabilities can get on the table and be examined.  This gives an equal opportunity to receive health care services.</a:t>
            </a:r>
          </a:p>
          <a:p>
            <a:endParaRPr lang="en-US" sz="1200" dirty="0"/>
          </a:p>
          <a:p>
            <a:r>
              <a:rPr lang="en-US" sz="1200" dirty="0"/>
              <a:t>The ADA also requires reasonable modifications in policies, practices, and procedures when necessary to afford goods and services to a person with a disability. For example, reasonable modifications may include modifying the level of language used for some people with cognitive, learning or other intellectual disabilities or modifying standard exam time.   </a:t>
            </a:r>
          </a:p>
          <a:p>
            <a:endParaRPr lang="en-US" sz="1200" dirty="0"/>
          </a:p>
          <a:p>
            <a:r>
              <a:rPr lang="en-US" sz="1200" dirty="0"/>
              <a:t>If the health care provider can demonstrate that modifying the policy or practice would </a:t>
            </a:r>
            <a:r>
              <a:rPr lang="en-US" sz="1200" u="sng" dirty="0"/>
              <a:t>fundamentally alter</a:t>
            </a:r>
            <a:r>
              <a:rPr lang="en-US" sz="1200" dirty="0"/>
              <a:t> the nature of the goods and services provided, then there is no requirement for the modification. </a:t>
            </a:r>
          </a:p>
          <a:p>
            <a:r>
              <a:rPr lang="en-US" sz="1200" dirty="0"/>
              <a:t>For more information about the ADA, see the US Department of Justice website at:  http://www.ada.gov/</a:t>
            </a:r>
          </a:p>
        </p:txBody>
      </p:sp>
    </p:spTree>
    <p:extLst>
      <p:ext uri="{BB962C8B-B14F-4D97-AF65-F5344CB8AC3E}">
        <p14:creationId xmlns:p14="http://schemas.microsoft.com/office/powerpoint/2010/main" val="39701840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defTabSz="465887">
              <a:defRPr/>
            </a:pPr>
            <a:fld id="{94595F0F-4450-514D-A03D-6A87631331EF}" type="slidenum">
              <a:rPr lang="en-US">
                <a:solidFill>
                  <a:prstClr val="black"/>
                </a:solidFill>
                <a:latin typeface="Calibri"/>
              </a:rPr>
              <a:pPr defTabSz="465887">
                <a:defRPr/>
              </a:pPr>
              <a:t>23</a:t>
            </a:fld>
            <a:endParaRPr lang="en-US" dirty="0">
              <a:solidFill>
                <a:prstClr val="black"/>
              </a:solidFill>
              <a:latin typeface="Calibri"/>
            </a:endParaRPr>
          </a:p>
        </p:txBody>
      </p:sp>
      <p:sp>
        <p:nvSpPr>
          <p:cNvPr id="5" name="TextBox 4">
            <a:extLst>
              <a:ext uri="{FF2B5EF4-FFF2-40B4-BE49-F238E27FC236}">
                <a16:creationId xmlns:a16="http://schemas.microsoft.com/office/drawing/2014/main" id="{80C07924-1302-4651-B454-45E540C851BD}"/>
              </a:ext>
            </a:extLst>
          </p:cNvPr>
          <p:cNvSpPr txBox="1"/>
          <p:nvPr/>
        </p:nvSpPr>
        <p:spPr>
          <a:xfrm>
            <a:off x="391090" y="5113021"/>
            <a:ext cx="6482206" cy="375488"/>
          </a:xfrm>
          <a:prstGeom prst="rect">
            <a:avLst/>
          </a:prstGeom>
          <a:noFill/>
        </p:spPr>
        <p:txBody>
          <a:bodyPr wrap="none" lIns="93177" tIns="46589" rIns="93177" bIns="46589" rtlCol="0">
            <a:spAutoFit/>
          </a:bodyPr>
          <a:lstStyle/>
          <a:p>
            <a:r>
              <a:rPr lang="en-US" dirty="0"/>
              <a:t>MICHAEL to take it from here – can use these slides or not</a:t>
            </a:r>
          </a:p>
        </p:txBody>
      </p:sp>
    </p:spTree>
    <p:extLst>
      <p:ext uri="{BB962C8B-B14F-4D97-AF65-F5344CB8AC3E}">
        <p14:creationId xmlns:p14="http://schemas.microsoft.com/office/powerpoint/2010/main" val="22198529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defTabSz="465887">
              <a:defRPr/>
            </a:pPr>
            <a:fld id="{94595F0F-4450-514D-A03D-6A87631331EF}" type="slidenum">
              <a:rPr lang="en-US">
                <a:solidFill>
                  <a:prstClr val="black"/>
                </a:solidFill>
                <a:latin typeface="Calibri"/>
              </a:rPr>
              <a:pPr defTabSz="465887">
                <a:defRPr/>
              </a:pPr>
              <a:t>24</a:t>
            </a:fld>
            <a:endParaRPr lang="en-US" dirty="0">
              <a:solidFill>
                <a:prstClr val="black"/>
              </a:solidFill>
              <a:latin typeface="Calibri"/>
            </a:endParaRPr>
          </a:p>
        </p:txBody>
      </p:sp>
      <p:sp>
        <p:nvSpPr>
          <p:cNvPr id="5" name="TextBox 4">
            <a:extLst>
              <a:ext uri="{FF2B5EF4-FFF2-40B4-BE49-F238E27FC236}">
                <a16:creationId xmlns:a16="http://schemas.microsoft.com/office/drawing/2014/main" id="{80C07924-1302-4651-B454-45E540C851BD}"/>
              </a:ext>
            </a:extLst>
          </p:cNvPr>
          <p:cNvSpPr txBox="1"/>
          <p:nvPr/>
        </p:nvSpPr>
        <p:spPr>
          <a:xfrm>
            <a:off x="391090" y="5113021"/>
            <a:ext cx="6482206" cy="375488"/>
          </a:xfrm>
          <a:prstGeom prst="rect">
            <a:avLst/>
          </a:prstGeom>
          <a:noFill/>
        </p:spPr>
        <p:txBody>
          <a:bodyPr wrap="none" lIns="93177" tIns="46589" rIns="93177" bIns="46589" rtlCol="0">
            <a:spAutoFit/>
          </a:bodyPr>
          <a:lstStyle/>
          <a:p>
            <a:r>
              <a:rPr lang="en-US" dirty="0"/>
              <a:t>MICHAEL to take it from here – can use these slides or not</a:t>
            </a:r>
          </a:p>
        </p:txBody>
      </p:sp>
    </p:spTree>
    <p:extLst>
      <p:ext uri="{BB962C8B-B14F-4D97-AF65-F5344CB8AC3E}">
        <p14:creationId xmlns:p14="http://schemas.microsoft.com/office/powerpoint/2010/main" val="42508573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defTabSz="465887">
              <a:defRPr/>
            </a:pPr>
            <a:fld id="{94595F0F-4450-514D-A03D-6A87631331EF}" type="slidenum">
              <a:rPr lang="en-US">
                <a:solidFill>
                  <a:prstClr val="black"/>
                </a:solidFill>
                <a:latin typeface="Calibri"/>
              </a:rPr>
              <a:pPr defTabSz="465887">
                <a:defRPr/>
              </a:pPr>
              <a:t>27</a:t>
            </a:fld>
            <a:endParaRPr lang="en-US" dirty="0">
              <a:solidFill>
                <a:prstClr val="black"/>
              </a:solidFill>
              <a:latin typeface="Calibri"/>
            </a:endParaRPr>
          </a:p>
        </p:txBody>
      </p:sp>
      <p:sp>
        <p:nvSpPr>
          <p:cNvPr id="5" name="TextBox 4">
            <a:extLst>
              <a:ext uri="{FF2B5EF4-FFF2-40B4-BE49-F238E27FC236}">
                <a16:creationId xmlns:a16="http://schemas.microsoft.com/office/drawing/2014/main" id="{80C07924-1302-4651-B454-45E540C851BD}"/>
              </a:ext>
            </a:extLst>
          </p:cNvPr>
          <p:cNvSpPr txBox="1"/>
          <p:nvPr/>
        </p:nvSpPr>
        <p:spPr>
          <a:xfrm>
            <a:off x="391090" y="5113021"/>
            <a:ext cx="6482206" cy="375488"/>
          </a:xfrm>
          <a:prstGeom prst="rect">
            <a:avLst/>
          </a:prstGeom>
          <a:noFill/>
        </p:spPr>
        <p:txBody>
          <a:bodyPr wrap="none" lIns="93177" tIns="46589" rIns="93177" bIns="46589" rtlCol="0">
            <a:spAutoFit/>
          </a:bodyPr>
          <a:lstStyle/>
          <a:p>
            <a:r>
              <a:rPr lang="en-US" dirty="0"/>
              <a:t>MICHAEL to take it from here – can use these slides or not</a:t>
            </a:r>
          </a:p>
        </p:txBody>
      </p:sp>
    </p:spTree>
    <p:extLst>
      <p:ext uri="{BB962C8B-B14F-4D97-AF65-F5344CB8AC3E}">
        <p14:creationId xmlns:p14="http://schemas.microsoft.com/office/powerpoint/2010/main" val="25352166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defTabSz="465887">
              <a:defRPr/>
            </a:pPr>
            <a:fld id="{94595F0F-4450-514D-A03D-6A87631331EF}" type="slidenum">
              <a:rPr lang="en-US">
                <a:solidFill>
                  <a:prstClr val="black"/>
                </a:solidFill>
                <a:latin typeface="Calibri"/>
              </a:rPr>
              <a:pPr defTabSz="465887">
                <a:defRPr/>
              </a:pPr>
              <a:t>28</a:t>
            </a:fld>
            <a:endParaRPr lang="en-US" dirty="0">
              <a:solidFill>
                <a:prstClr val="black"/>
              </a:solidFill>
              <a:latin typeface="Calibri"/>
            </a:endParaRPr>
          </a:p>
        </p:txBody>
      </p:sp>
      <p:sp>
        <p:nvSpPr>
          <p:cNvPr id="5" name="TextBox 4">
            <a:extLst>
              <a:ext uri="{FF2B5EF4-FFF2-40B4-BE49-F238E27FC236}">
                <a16:creationId xmlns:a16="http://schemas.microsoft.com/office/drawing/2014/main" id="{80C07924-1302-4651-B454-45E540C851BD}"/>
              </a:ext>
            </a:extLst>
          </p:cNvPr>
          <p:cNvSpPr txBox="1"/>
          <p:nvPr/>
        </p:nvSpPr>
        <p:spPr>
          <a:xfrm>
            <a:off x="391090" y="5113021"/>
            <a:ext cx="6482206" cy="375488"/>
          </a:xfrm>
          <a:prstGeom prst="rect">
            <a:avLst/>
          </a:prstGeom>
          <a:noFill/>
        </p:spPr>
        <p:txBody>
          <a:bodyPr wrap="none" lIns="93177" tIns="46589" rIns="93177" bIns="46589" rtlCol="0">
            <a:spAutoFit/>
          </a:bodyPr>
          <a:lstStyle/>
          <a:p>
            <a:r>
              <a:rPr lang="en-US" dirty="0"/>
              <a:t>MICHAEL to take it from here – can use these slides or not</a:t>
            </a:r>
          </a:p>
        </p:txBody>
      </p:sp>
    </p:spTree>
    <p:extLst>
      <p:ext uri="{BB962C8B-B14F-4D97-AF65-F5344CB8AC3E}">
        <p14:creationId xmlns:p14="http://schemas.microsoft.com/office/powerpoint/2010/main" val="28260701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defTabSz="465887">
              <a:defRPr/>
            </a:pPr>
            <a:fld id="{94595F0F-4450-514D-A03D-6A87631331EF}" type="slidenum">
              <a:rPr lang="en-US">
                <a:solidFill>
                  <a:prstClr val="black"/>
                </a:solidFill>
                <a:latin typeface="Calibri"/>
              </a:rPr>
              <a:pPr defTabSz="465887">
                <a:defRPr/>
              </a:pPr>
              <a:t>29</a:t>
            </a:fld>
            <a:endParaRPr lang="en-US" dirty="0">
              <a:solidFill>
                <a:prstClr val="black"/>
              </a:solidFill>
              <a:latin typeface="Calibri"/>
            </a:endParaRPr>
          </a:p>
        </p:txBody>
      </p:sp>
    </p:spTree>
    <p:extLst>
      <p:ext uri="{BB962C8B-B14F-4D97-AF65-F5344CB8AC3E}">
        <p14:creationId xmlns:p14="http://schemas.microsoft.com/office/powerpoint/2010/main" val="35220683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defTabSz="465887">
              <a:defRPr/>
            </a:pPr>
            <a:fld id="{94595F0F-4450-514D-A03D-6A87631331EF}" type="slidenum">
              <a:rPr lang="en-US">
                <a:solidFill>
                  <a:prstClr val="black"/>
                </a:solidFill>
                <a:latin typeface="Calibri"/>
              </a:rPr>
              <a:pPr defTabSz="465887">
                <a:defRPr/>
              </a:pPr>
              <a:t>30</a:t>
            </a:fld>
            <a:endParaRPr lang="en-US" dirty="0">
              <a:solidFill>
                <a:prstClr val="black"/>
              </a:solidFill>
              <a:latin typeface="Calibri"/>
            </a:endParaRPr>
          </a:p>
        </p:txBody>
      </p:sp>
    </p:spTree>
    <p:extLst>
      <p:ext uri="{BB962C8B-B14F-4D97-AF65-F5344CB8AC3E}">
        <p14:creationId xmlns:p14="http://schemas.microsoft.com/office/powerpoint/2010/main" val="29425832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defTabSz="465887">
              <a:defRPr/>
            </a:pPr>
            <a:fld id="{94595F0F-4450-514D-A03D-6A87631331EF}" type="slidenum">
              <a:rPr lang="en-US">
                <a:solidFill>
                  <a:prstClr val="black"/>
                </a:solidFill>
                <a:latin typeface="Calibri"/>
              </a:rPr>
              <a:pPr defTabSz="465887">
                <a:defRPr/>
              </a:pPr>
              <a:t>31</a:t>
            </a:fld>
            <a:endParaRPr lang="en-US" dirty="0">
              <a:solidFill>
                <a:prstClr val="black"/>
              </a:solidFill>
              <a:latin typeface="Calibri"/>
            </a:endParaRPr>
          </a:p>
        </p:txBody>
      </p:sp>
    </p:spTree>
    <p:extLst>
      <p:ext uri="{BB962C8B-B14F-4D97-AF65-F5344CB8AC3E}">
        <p14:creationId xmlns:p14="http://schemas.microsoft.com/office/powerpoint/2010/main" val="1320480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latin typeface="Arial" charset="0"/>
              </a:rPr>
              <a:t>The likelihood of reporting a disability increases with age. This slide shows that in the US in 2016, less than 1.0% of the population under 5 years old had disabilities. For those ages 5-17, the rate was 5.6%. For ages 18-64, the rate was 10.6%. For people ages 65 and older, 35.2% had disabilities</a:t>
            </a:r>
            <a:endParaRPr lang="en-US" dirty="0"/>
          </a:p>
        </p:txBody>
      </p:sp>
      <p:sp>
        <p:nvSpPr>
          <p:cNvPr id="4" name="Slide Number Placeholder 3"/>
          <p:cNvSpPr>
            <a:spLocks noGrp="1"/>
          </p:cNvSpPr>
          <p:nvPr>
            <p:ph type="sldNum" sz="quarter" idx="10"/>
          </p:nvPr>
        </p:nvSpPr>
        <p:spPr/>
        <p:txBody>
          <a:bodyPr/>
          <a:lstStyle/>
          <a:p>
            <a:pPr defTabSz="465887">
              <a:defRPr/>
            </a:pPr>
            <a:fld id="{94595F0F-4450-514D-A03D-6A87631331EF}" type="slidenum">
              <a:rPr lang="en-US">
                <a:solidFill>
                  <a:prstClr val="black"/>
                </a:solidFill>
                <a:latin typeface="Calibri"/>
              </a:rPr>
              <a:pPr defTabSz="465887">
                <a:defRPr/>
              </a:pPr>
              <a:t>3</a:t>
            </a:fld>
            <a:endParaRPr lang="en-US" dirty="0">
              <a:solidFill>
                <a:prstClr val="black"/>
              </a:solidFill>
              <a:latin typeface="Calibri"/>
            </a:endParaRPr>
          </a:p>
        </p:txBody>
      </p:sp>
    </p:spTree>
    <p:extLst>
      <p:ext uri="{BB962C8B-B14F-4D97-AF65-F5344CB8AC3E}">
        <p14:creationId xmlns:p14="http://schemas.microsoft.com/office/powerpoint/2010/main" val="38068754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defTabSz="465887">
              <a:defRPr/>
            </a:pPr>
            <a:fld id="{94595F0F-4450-514D-A03D-6A87631331EF}" type="slidenum">
              <a:rPr lang="en-US">
                <a:solidFill>
                  <a:prstClr val="black"/>
                </a:solidFill>
                <a:latin typeface="Calibri"/>
              </a:rPr>
              <a:pPr defTabSz="465887">
                <a:defRPr/>
              </a:pPr>
              <a:t>32</a:t>
            </a:fld>
            <a:endParaRPr lang="en-US" dirty="0">
              <a:solidFill>
                <a:prstClr val="black"/>
              </a:solidFill>
              <a:latin typeface="Calibri"/>
            </a:endParaRPr>
          </a:p>
        </p:txBody>
      </p:sp>
      <p:sp>
        <p:nvSpPr>
          <p:cNvPr id="5" name="Rectangle 4">
            <a:extLst>
              <a:ext uri="{FF2B5EF4-FFF2-40B4-BE49-F238E27FC236}">
                <a16:creationId xmlns:a16="http://schemas.microsoft.com/office/drawing/2014/main" id="{5D1AF4B2-973F-43A9-BBAE-85465EE4A2D7}"/>
              </a:ext>
            </a:extLst>
          </p:cNvPr>
          <p:cNvSpPr/>
          <p:nvPr/>
        </p:nvSpPr>
        <p:spPr>
          <a:xfrm>
            <a:off x="391089" y="4183380"/>
            <a:ext cx="6385631" cy="3972073"/>
          </a:xfrm>
          <a:prstGeom prst="rect">
            <a:avLst/>
          </a:prstGeom>
        </p:spPr>
        <p:txBody>
          <a:bodyPr wrap="square" lIns="93177" tIns="46589" rIns="93177" bIns="46589">
            <a:spAutoFit/>
          </a:bodyPr>
          <a:lstStyle/>
          <a:p>
            <a:r>
              <a:rPr lang="en-US" sz="1200" dirty="0"/>
              <a:t>To ensure equitable access to care, health care providers must take appropriate steps to ensure that their facilities and offices meet the architectural accessibility requirements of the ADA. Moreover, they must provide effective communication that patients require. For example, patients who are deaf may require a Sign Language interpreter (ASL). Or an individual who has a vision disability may require materials in alternative formats. </a:t>
            </a:r>
          </a:p>
          <a:p>
            <a:endParaRPr lang="en-US" sz="1200" dirty="0"/>
          </a:p>
          <a:p>
            <a:r>
              <a:rPr lang="en-US" sz="1200" dirty="0"/>
              <a:t>Accessible medical equipment such as height-adjustable examination tables ensure that individuals with mobility disabilities can get on the table and be examined.  This gives an equal opportunity to receive health care services.</a:t>
            </a:r>
          </a:p>
          <a:p>
            <a:endParaRPr lang="en-US" sz="1200" dirty="0"/>
          </a:p>
          <a:p>
            <a:r>
              <a:rPr lang="en-US" sz="1200" dirty="0"/>
              <a:t>The ADA also requires reasonable modifications in policies, practices, and procedures when necessary to afford goods and services to a person with a disability. For example, reasonable modifications may include modifying the level of language used for some people with cognitive, learning or other intellectual disabilities or modifying standard exam time.   </a:t>
            </a:r>
          </a:p>
          <a:p>
            <a:endParaRPr lang="en-US" sz="1200" dirty="0"/>
          </a:p>
          <a:p>
            <a:r>
              <a:rPr lang="en-US" sz="1200" dirty="0"/>
              <a:t>If the health care provider can demonstrate that modifying the policy or practice would </a:t>
            </a:r>
            <a:r>
              <a:rPr lang="en-US" sz="1200" u="sng" dirty="0"/>
              <a:t>fundamentally alter</a:t>
            </a:r>
            <a:r>
              <a:rPr lang="en-US" sz="1200" dirty="0"/>
              <a:t> the nature of the goods and services provided, then there is no requirement for the modification. </a:t>
            </a:r>
          </a:p>
          <a:p>
            <a:r>
              <a:rPr lang="en-US" sz="1200" dirty="0"/>
              <a:t>For more information about the ADA, see the US Department of Justice website at:  http://www.ada.gov/</a:t>
            </a:r>
          </a:p>
        </p:txBody>
      </p:sp>
    </p:spTree>
    <p:extLst>
      <p:ext uri="{BB962C8B-B14F-4D97-AF65-F5344CB8AC3E}">
        <p14:creationId xmlns:p14="http://schemas.microsoft.com/office/powerpoint/2010/main" val="17841327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defTabSz="465887">
              <a:defRPr/>
            </a:pPr>
            <a:fld id="{94595F0F-4450-514D-A03D-6A87631331EF}" type="slidenum">
              <a:rPr lang="en-US">
                <a:solidFill>
                  <a:prstClr val="black"/>
                </a:solidFill>
                <a:latin typeface="Calibri"/>
              </a:rPr>
              <a:pPr defTabSz="465887">
                <a:defRPr/>
              </a:pPr>
              <a:t>33</a:t>
            </a:fld>
            <a:endParaRPr lang="en-US" dirty="0">
              <a:solidFill>
                <a:prstClr val="black"/>
              </a:solidFill>
              <a:latin typeface="Calibri"/>
            </a:endParaRPr>
          </a:p>
        </p:txBody>
      </p:sp>
      <p:sp>
        <p:nvSpPr>
          <p:cNvPr id="5" name="TextBox 4">
            <a:extLst>
              <a:ext uri="{FF2B5EF4-FFF2-40B4-BE49-F238E27FC236}">
                <a16:creationId xmlns:a16="http://schemas.microsoft.com/office/drawing/2014/main" id="{6D38276F-8339-495F-8C3D-05FD0A7FA493}"/>
              </a:ext>
            </a:extLst>
          </p:cNvPr>
          <p:cNvSpPr txBox="1"/>
          <p:nvPr/>
        </p:nvSpPr>
        <p:spPr>
          <a:xfrm>
            <a:off x="701041" y="5113021"/>
            <a:ext cx="5978819" cy="375488"/>
          </a:xfrm>
          <a:prstGeom prst="rect">
            <a:avLst/>
          </a:prstGeom>
          <a:noFill/>
        </p:spPr>
        <p:txBody>
          <a:bodyPr wrap="none" lIns="93177" tIns="46589" rIns="93177" bIns="46589" rtlCol="0">
            <a:spAutoFit/>
          </a:bodyPr>
          <a:lstStyle/>
          <a:p>
            <a:r>
              <a:rPr lang="en-US" dirty="0"/>
              <a:t>PAM to take it from here – can use these slides or not</a:t>
            </a:r>
          </a:p>
        </p:txBody>
      </p:sp>
    </p:spTree>
    <p:extLst>
      <p:ext uri="{BB962C8B-B14F-4D97-AF65-F5344CB8AC3E}">
        <p14:creationId xmlns:p14="http://schemas.microsoft.com/office/powerpoint/2010/main" val="35259507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defTabSz="465887">
              <a:defRPr/>
            </a:pPr>
            <a:fld id="{94595F0F-4450-514D-A03D-6A87631331EF}" type="slidenum">
              <a:rPr lang="en-US">
                <a:solidFill>
                  <a:prstClr val="black"/>
                </a:solidFill>
                <a:latin typeface="Calibri"/>
              </a:rPr>
              <a:pPr defTabSz="465887">
                <a:defRPr/>
              </a:pPr>
              <a:t>34</a:t>
            </a:fld>
            <a:endParaRPr lang="en-US" dirty="0">
              <a:solidFill>
                <a:prstClr val="black"/>
              </a:solidFill>
              <a:latin typeface="Calibri"/>
            </a:endParaRPr>
          </a:p>
        </p:txBody>
      </p:sp>
    </p:spTree>
    <p:extLst>
      <p:ext uri="{BB962C8B-B14F-4D97-AF65-F5344CB8AC3E}">
        <p14:creationId xmlns:p14="http://schemas.microsoft.com/office/powerpoint/2010/main" val="5577830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887">
              <a:defRPr/>
            </a:pPr>
            <a:fld id="{94595F0F-4450-514D-A03D-6A87631331EF}" type="slidenum">
              <a:rPr lang="en-US">
                <a:solidFill>
                  <a:prstClr val="black"/>
                </a:solidFill>
                <a:latin typeface="Calibri"/>
              </a:rPr>
              <a:pPr defTabSz="465887">
                <a:defRPr/>
              </a:pPr>
              <a:t>35</a:t>
            </a:fld>
            <a:endParaRPr lang="en-US" dirty="0">
              <a:solidFill>
                <a:prstClr val="black"/>
              </a:solidFill>
              <a:latin typeface="Calibri"/>
            </a:endParaRPr>
          </a:p>
        </p:txBody>
      </p:sp>
    </p:spTree>
    <p:extLst>
      <p:ext uri="{BB962C8B-B14F-4D97-AF65-F5344CB8AC3E}">
        <p14:creationId xmlns:p14="http://schemas.microsoft.com/office/powerpoint/2010/main" val="21311509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defTabSz="465887">
              <a:defRPr/>
            </a:pPr>
            <a:fld id="{94595F0F-4450-514D-A03D-6A87631331EF}" type="slidenum">
              <a:rPr lang="en-US">
                <a:solidFill>
                  <a:prstClr val="black"/>
                </a:solidFill>
                <a:latin typeface="Calibri"/>
              </a:rPr>
              <a:pPr defTabSz="465887">
                <a:defRPr/>
              </a:pPr>
              <a:t>36</a:t>
            </a:fld>
            <a:endParaRPr lang="en-US" dirty="0">
              <a:solidFill>
                <a:prstClr val="black"/>
              </a:solidFill>
              <a:latin typeface="Calibri"/>
            </a:endParaRPr>
          </a:p>
        </p:txBody>
      </p:sp>
    </p:spTree>
    <p:extLst>
      <p:ext uri="{BB962C8B-B14F-4D97-AF65-F5344CB8AC3E}">
        <p14:creationId xmlns:p14="http://schemas.microsoft.com/office/powerpoint/2010/main" val="25965769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defTabSz="465887">
              <a:defRPr/>
            </a:pPr>
            <a:fld id="{94595F0F-4450-514D-A03D-6A87631331EF}" type="slidenum">
              <a:rPr lang="en-US">
                <a:solidFill>
                  <a:prstClr val="black"/>
                </a:solidFill>
                <a:latin typeface="Calibri"/>
              </a:rPr>
              <a:pPr defTabSz="465887">
                <a:defRPr/>
              </a:pPr>
              <a:t>37</a:t>
            </a:fld>
            <a:endParaRPr lang="en-US" dirty="0">
              <a:solidFill>
                <a:prstClr val="black"/>
              </a:solidFill>
              <a:latin typeface="Calibri"/>
            </a:endParaRPr>
          </a:p>
        </p:txBody>
      </p:sp>
    </p:spTree>
    <p:extLst>
      <p:ext uri="{BB962C8B-B14F-4D97-AF65-F5344CB8AC3E}">
        <p14:creationId xmlns:p14="http://schemas.microsoft.com/office/powerpoint/2010/main" val="26640933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defTabSz="465887">
              <a:defRPr/>
            </a:pPr>
            <a:fld id="{94595F0F-4450-514D-A03D-6A87631331EF}" type="slidenum">
              <a:rPr lang="en-US">
                <a:solidFill>
                  <a:prstClr val="black"/>
                </a:solidFill>
                <a:latin typeface="Calibri"/>
              </a:rPr>
              <a:pPr defTabSz="465887">
                <a:defRPr/>
              </a:pPr>
              <a:t>38</a:t>
            </a:fld>
            <a:endParaRPr lang="en-US" dirty="0">
              <a:solidFill>
                <a:prstClr val="black"/>
              </a:solidFill>
              <a:latin typeface="Calibri"/>
            </a:endParaRPr>
          </a:p>
        </p:txBody>
      </p:sp>
    </p:spTree>
    <p:extLst>
      <p:ext uri="{BB962C8B-B14F-4D97-AF65-F5344CB8AC3E}">
        <p14:creationId xmlns:p14="http://schemas.microsoft.com/office/powerpoint/2010/main" val="38827142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defTabSz="465887">
              <a:defRPr/>
            </a:pPr>
            <a:fld id="{94595F0F-4450-514D-A03D-6A87631331EF}" type="slidenum">
              <a:rPr lang="en-US">
                <a:solidFill>
                  <a:prstClr val="black"/>
                </a:solidFill>
                <a:latin typeface="Calibri"/>
              </a:rPr>
              <a:pPr defTabSz="465887">
                <a:defRPr/>
              </a:pPr>
              <a:t>39</a:t>
            </a:fld>
            <a:endParaRPr lang="en-US" dirty="0">
              <a:solidFill>
                <a:prstClr val="black"/>
              </a:solidFill>
              <a:latin typeface="Calibri"/>
            </a:endParaRPr>
          </a:p>
        </p:txBody>
      </p:sp>
      <p:sp>
        <p:nvSpPr>
          <p:cNvPr id="5" name="Rectangle 4">
            <a:extLst>
              <a:ext uri="{FF2B5EF4-FFF2-40B4-BE49-F238E27FC236}">
                <a16:creationId xmlns:a16="http://schemas.microsoft.com/office/drawing/2014/main" id="{5D1AF4B2-973F-43A9-BBAE-85465EE4A2D7}"/>
              </a:ext>
            </a:extLst>
          </p:cNvPr>
          <p:cNvSpPr/>
          <p:nvPr/>
        </p:nvSpPr>
        <p:spPr>
          <a:xfrm>
            <a:off x="391089" y="4183380"/>
            <a:ext cx="6385631" cy="3972073"/>
          </a:xfrm>
          <a:prstGeom prst="rect">
            <a:avLst/>
          </a:prstGeom>
        </p:spPr>
        <p:txBody>
          <a:bodyPr wrap="square" lIns="93177" tIns="46589" rIns="93177" bIns="46589">
            <a:spAutoFit/>
          </a:bodyPr>
          <a:lstStyle/>
          <a:p>
            <a:r>
              <a:rPr lang="en-US" sz="1200" dirty="0"/>
              <a:t>To ensure equitable access to care, health care providers must take appropriate steps to ensure that their facilities and offices meet the architectural accessibility requirements of the ADA. Moreover, they must provide effective communication that patients require. For example, patients who are deaf may require a Sign Language interpreter (ASL). Or an individual who has a vision disability may require materials in alternative formats. </a:t>
            </a:r>
          </a:p>
          <a:p>
            <a:endParaRPr lang="en-US" sz="1200" dirty="0"/>
          </a:p>
          <a:p>
            <a:r>
              <a:rPr lang="en-US" sz="1200" dirty="0"/>
              <a:t>Accessible medical equipment such as height-adjustable examination tables ensure that individuals with mobility disabilities can get on the table and be examined.  This gives an equal opportunity to receive health care services.</a:t>
            </a:r>
          </a:p>
          <a:p>
            <a:endParaRPr lang="en-US" sz="1200" dirty="0"/>
          </a:p>
          <a:p>
            <a:r>
              <a:rPr lang="en-US" sz="1200" dirty="0"/>
              <a:t>The ADA also requires reasonable modifications in policies, practices, and procedures when necessary to afford goods and services to a person with a disability. For example, reasonable modifications may include modifying the level of language used for some people with cognitive, learning or other intellectual disabilities or modifying standard exam time.   </a:t>
            </a:r>
          </a:p>
          <a:p>
            <a:endParaRPr lang="en-US" sz="1200" dirty="0"/>
          </a:p>
          <a:p>
            <a:r>
              <a:rPr lang="en-US" sz="1200" dirty="0"/>
              <a:t>If the health care provider can demonstrate that modifying the policy or practice would </a:t>
            </a:r>
            <a:r>
              <a:rPr lang="en-US" sz="1200" u="sng" dirty="0"/>
              <a:t>fundamentally alter</a:t>
            </a:r>
            <a:r>
              <a:rPr lang="en-US" sz="1200" dirty="0"/>
              <a:t> the nature of the goods and services provided, then there is no requirement for the modification. </a:t>
            </a:r>
          </a:p>
          <a:p>
            <a:r>
              <a:rPr lang="en-US" sz="1200" dirty="0"/>
              <a:t>For more information about the ADA, see the US Department of Justice website at:  http://www.ada.gov/</a:t>
            </a:r>
          </a:p>
        </p:txBody>
      </p:sp>
    </p:spTree>
    <p:extLst>
      <p:ext uri="{BB962C8B-B14F-4D97-AF65-F5344CB8AC3E}">
        <p14:creationId xmlns:p14="http://schemas.microsoft.com/office/powerpoint/2010/main" val="22251672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defTabSz="465887">
              <a:defRPr/>
            </a:pPr>
            <a:fld id="{94595F0F-4450-514D-A03D-6A87631331EF}" type="slidenum">
              <a:rPr lang="en-US">
                <a:solidFill>
                  <a:prstClr val="black"/>
                </a:solidFill>
                <a:latin typeface="Calibri"/>
              </a:rPr>
              <a:pPr defTabSz="465887">
                <a:defRPr/>
              </a:pPr>
              <a:t>40</a:t>
            </a:fld>
            <a:endParaRPr lang="en-US" dirty="0">
              <a:solidFill>
                <a:prstClr val="black"/>
              </a:solidFill>
              <a:latin typeface="Calibri"/>
            </a:endParaRPr>
          </a:p>
        </p:txBody>
      </p:sp>
    </p:spTree>
    <p:extLst>
      <p:ext uri="{BB962C8B-B14F-4D97-AF65-F5344CB8AC3E}">
        <p14:creationId xmlns:p14="http://schemas.microsoft.com/office/powerpoint/2010/main" val="19554907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defTabSz="465887">
              <a:defRPr/>
            </a:pPr>
            <a:fld id="{94595F0F-4450-514D-A03D-6A87631331EF}" type="slidenum">
              <a:rPr lang="en-US">
                <a:solidFill>
                  <a:prstClr val="black"/>
                </a:solidFill>
                <a:latin typeface="Calibri"/>
              </a:rPr>
              <a:pPr defTabSz="465887">
                <a:defRPr/>
              </a:pPr>
              <a:t>41</a:t>
            </a:fld>
            <a:endParaRPr lang="en-US" dirty="0">
              <a:solidFill>
                <a:prstClr val="black"/>
              </a:solidFill>
              <a:latin typeface="Calibri"/>
            </a:endParaRPr>
          </a:p>
        </p:txBody>
      </p:sp>
      <p:sp>
        <p:nvSpPr>
          <p:cNvPr id="5" name="TextBox 4">
            <a:extLst>
              <a:ext uri="{FF2B5EF4-FFF2-40B4-BE49-F238E27FC236}">
                <a16:creationId xmlns:a16="http://schemas.microsoft.com/office/drawing/2014/main" id="{B009B8BA-8430-4C3A-B515-3D966A80D6FC}"/>
              </a:ext>
            </a:extLst>
          </p:cNvPr>
          <p:cNvSpPr txBox="1"/>
          <p:nvPr/>
        </p:nvSpPr>
        <p:spPr>
          <a:xfrm>
            <a:off x="701041" y="5113020"/>
            <a:ext cx="5764107" cy="1501950"/>
          </a:xfrm>
          <a:prstGeom prst="rect">
            <a:avLst/>
          </a:prstGeom>
          <a:noFill/>
        </p:spPr>
        <p:txBody>
          <a:bodyPr wrap="square" lIns="93177" tIns="46589" rIns="93177" bIns="46589" rtlCol="0">
            <a:spAutoFit/>
          </a:bodyPr>
          <a:lstStyle/>
          <a:p>
            <a:r>
              <a:rPr lang="en-US" dirty="0"/>
              <a:t>QUESTION - use these slides or not.  </a:t>
            </a:r>
          </a:p>
          <a:p>
            <a:endParaRPr lang="en-US" dirty="0"/>
          </a:p>
          <a:p>
            <a:r>
              <a:rPr lang="en-US" dirty="0"/>
              <a:t>QUESTION – show other non-ADANN resources?  MMCO, with the ICRC and RIC, as well as Office of Minority Health are possibilities</a:t>
            </a:r>
          </a:p>
        </p:txBody>
      </p:sp>
    </p:spTree>
    <p:extLst>
      <p:ext uri="{BB962C8B-B14F-4D97-AF65-F5344CB8AC3E}">
        <p14:creationId xmlns:p14="http://schemas.microsoft.com/office/powerpoint/2010/main" val="2428249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defTabSz="465887">
              <a:defRPr/>
            </a:pPr>
            <a:fld id="{94595F0F-4450-514D-A03D-6A87631331EF}" type="slidenum">
              <a:rPr lang="en-US">
                <a:solidFill>
                  <a:prstClr val="black"/>
                </a:solidFill>
                <a:latin typeface="Calibri"/>
              </a:rPr>
              <a:pPr defTabSz="465887">
                <a:defRPr/>
              </a:pPr>
              <a:t>4</a:t>
            </a:fld>
            <a:endParaRPr lang="en-US" dirty="0">
              <a:solidFill>
                <a:prstClr val="black"/>
              </a:solidFill>
              <a:latin typeface="Calibri"/>
            </a:endParaRPr>
          </a:p>
        </p:txBody>
      </p:sp>
      <p:sp>
        <p:nvSpPr>
          <p:cNvPr id="5" name="Rectangle 4">
            <a:extLst>
              <a:ext uri="{FF2B5EF4-FFF2-40B4-BE49-F238E27FC236}">
                <a16:creationId xmlns:a16="http://schemas.microsoft.com/office/drawing/2014/main" id="{D4DC2B7B-3EFB-4B31-BC2E-9F265D95F7B9}"/>
              </a:ext>
            </a:extLst>
          </p:cNvPr>
          <p:cNvSpPr/>
          <p:nvPr/>
        </p:nvSpPr>
        <p:spPr>
          <a:xfrm>
            <a:off x="697653" y="4725670"/>
            <a:ext cx="5257800" cy="2346796"/>
          </a:xfrm>
          <a:prstGeom prst="rect">
            <a:avLst/>
          </a:prstGeom>
        </p:spPr>
        <p:txBody>
          <a:bodyPr wrap="square" lIns="93177" tIns="46589" rIns="93177" bIns="46589">
            <a:spAutoFit/>
          </a:bodyPr>
          <a:lstStyle/>
          <a:p>
            <a:r>
              <a:rPr lang="en-US" dirty="0">
                <a:latin typeface="Arial" charset="0"/>
              </a:rPr>
              <a:t>The poverty percentage gap, or the difference between the percentages of those with and without disabilities, has been between 7.4 and 8.3 percentage points over the 8 years from 2009 to 2016. The gap was over 8 percentage points in 2009 (8.3) and 2012 (8.1). The other years, the gap ranged from 7.4 (2010 and 2015) to 7.8 percentage points (2014 and 2016).</a:t>
            </a:r>
          </a:p>
        </p:txBody>
      </p:sp>
    </p:spTree>
    <p:extLst>
      <p:ext uri="{BB962C8B-B14F-4D97-AF65-F5344CB8AC3E}">
        <p14:creationId xmlns:p14="http://schemas.microsoft.com/office/powerpoint/2010/main" val="86494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1221E5-7225-48EB-A4EE-420E7BFCF705}" type="slidenum">
              <a:rPr lang="en-US" smtClean="0"/>
              <a:pPr/>
              <a:t>42</a:t>
            </a:fld>
            <a:endParaRPr lang="en-US" dirty="0"/>
          </a:p>
        </p:txBody>
      </p:sp>
    </p:spTree>
    <p:extLst>
      <p:ext uri="{BB962C8B-B14F-4D97-AF65-F5344CB8AC3E}">
        <p14:creationId xmlns:p14="http://schemas.microsoft.com/office/powerpoint/2010/main" val="3778644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defTabSz="465887">
              <a:defRPr/>
            </a:pPr>
            <a:fld id="{94595F0F-4450-514D-A03D-6A87631331EF}" type="slidenum">
              <a:rPr lang="en-US">
                <a:solidFill>
                  <a:prstClr val="black"/>
                </a:solidFill>
                <a:latin typeface="Calibri"/>
              </a:rPr>
              <a:pPr defTabSz="465887">
                <a:defRPr/>
              </a:pPr>
              <a:t>5</a:t>
            </a:fld>
            <a:endParaRPr lang="en-US" dirty="0">
              <a:solidFill>
                <a:prstClr val="black"/>
              </a:solidFill>
              <a:latin typeface="Calibri"/>
            </a:endParaRPr>
          </a:p>
        </p:txBody>
      </p:sp>
      <p:sp>
        <p:nvSpPr>
          <p:cNvPr id="5" name="Rectangle 4">
            <a:extLst>
              <a:ext uri="{FF2B5EF4-FFF2-40B4-BE49-F238E27FC236}">
                <a16:creationId xmlns:a16="http://schemas.microsoft.com/office/drawing/2014/main" id="{07B3D63F-FD99-42D8-8A68-C77D4B6EAC54}"/>
              </a:ext>
            </a:extLst>
          </p:cNvPr>
          <p:cNvSpPr/>
          <p:nvPr/>
        </p:nvSpPr>
        <p:spPr>
          <a:xfrm>
            <a:off x="391090" y="4648200"/>
            <a:ext cx="6228220" cy="4125961"/>
          </a:xfrm>
          <a:prstGeom prst="rect">
            <a:avLst/>
          </a:prstGeom>
        </p:spPr>
        <p:txBody>
          <a:bodyPr wrap="square" lIns="93177" tIns="46589" rIns="93177" bIns="46589">
            <a:spAutoFit/>
          </a:bodyPr>
          <a:lstStyle/>
          <a:p>
            <a:r>
              <a:rPr lang="en-US" sz="1600" dirty="0"/>
              <a:t>88 million people will be over 65 by 2050 and one quarter of people currently over 65 report disability</a:t>
            </a:r>
          </a:p>
          <a:p>
            <a:endParaRPr lang="en-US" sz="1600" dirty="0"/>
          </a:p>
          <a:p>
            <a:r>
              <a:rPr lang="en-US" sz="1600" dirty="0"/>
              <a:t> What does this mean?</a:t>
            </a:r>
          </a:p>
          <a:p>
            <a:endParaRPr lang="en-US" sz="1600" dirty="0"/>
          </a:p>
          <a:p>
            <a:r>
              <a:rPr lang="en-US" sz="1600" dirty="0"/>
              <a:t>Disability is a natural and inevitable aspect of human experience, so it’s important to find mechanisms that will help us stop treating PWDs as outliers or anomalies.</a:t>
            </a:r>
          </a:p>
          <a:p>
            <a:endParaRPr lang="en-US" sz="1600" dirty="0"/>
          </a:p>
          <a:p>
            <a:r>
              <a:rPr lang="en-US" sz="1600" dirty="0"/>
              <a:t>Social policies do not yet take in to account the impact of disability discrimination, lack of appropriate accommodations and inadequate policies on health disparities</a:t>
            </a:r>
          </a:p>
          <a:p>
            <a:endParaRPr lang="en-US" sz="1600" dirty="0"/>
          </a:p>
          <a:p>
            <a:pPr defTabSz="465887">
              <a:defRPr/>
            </a:pPr>
            <a:r>
              <a:rPr lang="en-US" sz="1200" dirty="0"/>
              <a:t>* Erickson, W., Lee, C., &amp; von Schrader, S. (2016). 2015 Disability Status Report: United States. Ithaca, NY: Cornell University Yang Tan Institute on Employment and Disability(YTI).</a:t>
            </a:r>
          </a:p>
          <a:p>
            <a:endParaRPr lang="en-US" dirty="0"/>
          </a:p>
        </p:txBody>
      </p:sp>
    </p:spTree>
    <p:extLst>
      <p:ext uri="{BB962C8B-B14F-4D97-AF65-F5344CB8AC3E}">
        <p14:creationId xmlns:p14="http://schemas.microsoft.com/office/powerpoint/2010/main" val="1092063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defTabSz="465887">
              <a:defRPr/>
            </a:pPr>
            <a:fld id="{94595F0F-4450-514D-A03D-6A87631331EF}" type="slidenum">
              <a:rPr lang="en-US">
                <a:solidFill>
                  <a:prstClr val="black"/>
                </a:solidFill>
                <a:latin typeface="Calibri"/>
              </a:rPr>
              <a:pPr defTabSz="465887">
                <a:defRPr/>
              </a:pPr>
              <a:t>6</a:t>
            </a:fld>
            <a:endParaRPr lang="en-US" dirty="0">
              <a:solidFill>
                <a:prstClr val="black"/>
              </a:solidFill>
              <a:latin typeface="Calibri"/>
            </a:endParaRPr>
          </a:p>
        </p:txBody>
      </p:sp>
    </p:spTree>
    <p:extLst>
      <p:ext uri="{BB962C8B-B14F-4D97-AF65-F5344CB8AC3E}">
        <p14:creationId xmlns:p14="http://schemas.microsoft.com/office/powerpoint/2010/main" val="557185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defTabSz="465887">
              <a:defRPr/>
            </a:pPr>
            <a:fld id="{94595F0F-4450-514D-A03D-6A87631331EF}" type="slidenum">
              <a:rPr lang="en-US">
                <a:solidFill>
                  <a:prstClr val="black"/>
                </a:solidFill>
                <a:latin typeface="Calibri"/>
              </a:rPr>
              <a:pPr defTabSz="465887">
                <a:defRPr/>
              </a:pPr>
              <a:t>7</a:t>
            </a:fld>
            <a:endParaRPr lang="en-US" dirty="0">
              <a:solidFill>
                <a:prstClr val="black"/>
              </a:solidFill>
              <a:latin typeface="Calibri"/>
            </a:endParaRPr>
          </a:p>
        </p:txBody>
      </p:sp>
    </p:spTree>
    <p:extLst>
      <p:ext uri="{BB962C8B-B14F-4D97-AF65-F5344CB8AC3E}">
        <p14:creationId xmlns:p14="http://schemas.microsoft.com/office/powerpoint/2010/main" val="3899749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ADD in Michael piece</a:t>
            </a:r>
          </a:p>
        </p:txBody>
      </p:sp>
      <p:sp>
        <p:nvSpPr>
          <p:cNvPr id="4" name="Slide Number Placeholder 3"/>
          <p:cNvSpPr>
            <a:spLocks noGrp="1"/>
          </p:cNvSpPr>
          <p:nvPr>
            <p:ph type="sldNum" sz="quarter" idx="10"/>
          </p:nvPr>
        </p:nvSpPr>
        <p:spPr/>
        <p:txBody>
          <a:bodyPr/>
          <a:lstStyle/>
          <a:p>
            <a:pPr defTabSz="465887">
              <a:defRPr/>
            </a:pPr>
            <a:fld id="{94595F0F-4450-514D-A03D-6A87631331EF}" type="slidenum">
              <a:rPr lang="en-US">
                <a:solidFill>
                  <a:prstClr val="black"/>
                </a:solidFill>
                <a:latin typeface="Calibri"/>
              </a:rPr>
              <a:pPr defTabSz="465887">
                <a:defRPr/>
              </a:pPr>
              <a:t>8</a:t>
            </a:fld>
            <a:endParaRPr lang="en-US" dirty="0">
              <a:solidFill>
                <a:prstClr val="black"/>
              </a:solidFill>
              <a:latin typeface="Calibri"/>
            </a:endParaRPr>
          </a:p>
        </p:txBody>
      </p:sp>
    </p:spTree>
    <p:extLst>
      <p:ext uri="{BB962C8B-B14F-4D97-AF65-F5344CB8AC3E}">
        <p14:creationId xmlns:p14="http://schemas.microsoft.com/office/powerpoint/2010/main" val="4200392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defTabSz="465887">
              <a:defRPr/>
            </a:pPr>
            <a:fld id="{94595F0F-4450-514D-A03D-6A87631331EF}" type="slidenum">
              <a:rPr lang="en-US">
                <a:solidFill>
                  <a:prstClr val="black"/>
                </a:solidFill>
                <a:latin typeface="Calibri"/>
              </a:rPr>
              <a:pPr defTabSz="465887">
                <a:defRPr/>
              </a:pPr>
              <a:t>9</a:t>
            </a:fld>
            <a:endParaRPr lang="en-US" dirty="0">
              <a:solidFill>
                <a:prstClr val="black"/>
              </a:solidFill>
              <a:latin typeface="Calibri"/>
            </a:endParaRPr>
          </a:p>
        </p:txBody>
      </p:sp>
      <p:sp>
        <p:nvSpPr>
          <p:cNvPr id="5" name="Rectangle 4">
            <a:extLst>
              <a:ext uri="{FF2B5EF4-FFF2-40B4-BE49-F238E27FC236}">
                <a16:creationId xmlns:a16="http://schemas.microsoft.com/office/drawing/2014/main" id="{5D1AF4B2-973F-43A9-BBAE-85465EE4A2D7}"/>
              </a:ext>
            </a:extLst>
          </p:cNvPr>
          <p:cNvSpPr/>
          <p:nvPr/>
        </p:nvSpPr>
        <p:spPr>
          <a:xfrm>
            <a:off x="391089" y="4183380"/>
            <a:ext cx="6385631" cy="3972073"/>
          </a:xfrm>
          <a:prstGeom prst="rect">
            <a:avLst/>
          </a:prstGeom>
        </p:spPr>
        <p:txBody>
          <a:bodyPr wrap="square" lIns="93177" tIns="46589" rIns="93177" bIns="46589">
            <a:spAutoFit/>
          </a:bodyPr>
          <a:lstStyle/>
          <a:p>
            <a:r>
              <a:rPr lang="en-US" sz="1200" dirty="0"/>
              <a:t>To ensure equitable access to care, health care providers must take appropriate steps to ensure that their facilities and offices meet the architectural accessibility requirements of the ADA. Moreover, they must provide effective communication that patients require. For example, patients who are deaf may require a Sign Language interpreter (ASL). Or an individual who has a vision disability may require materials in alternative formats. </a:t>
            </a:r>
          </a:p>
          <a:p>
            <a:endParaRPr lang="en-US" sz="1200" dirty="0"/>
          </a:p>
          <a:p>
            <a:r>
              <a:rPr lang="en-US" sz="1200" dirty="0"/>
              <a:t>Accessible medical equipment such as height-adjustable examination tables ensure that individuals with mobility disabilities can get on the table and be examined.  This gives an equal opportunity to receive health care services.</a:t>
            </a:r>
          </a:p>
          <a:p>
            <a:endParaRPr lang="en-US" sz="1200" dirty="0"/>
          </a:p>
          <a:p>
            <a:r>
              <a:rPr lang="en-US" sz="1200" dirty="0"/>
              <a:t>The ADA also requires reasonable modifications in policies, practices, and procedures when necessary to afford goods and services to a person with a disability. For example, reasonable modifications may include modifying the level of language used for some people with cognitive, learning or other intellectual disabilities or modifying standard exam time.   </a:t>
            </a:r>
          </a:p>
          <a:p>
            <a:endParaRPr lang="en-US" sz="1200" dirty="0"/>
          </a:p>
          <a:p>
            <a:r>
              <a:rPr lang="en-US" sz="1200" dirty="0"/>
              <a:t>If the health care provider can demonstrate that modifying the policy or practice would </a:t>
            </a:r>
            <a:r>
              <a:rPr lang="en-US" sz="1200" u="sng" dirty="0"/>
              <a:t>fundamentally alter</a:t>
            </a:r>
            <a:r>
              <a:rPr lang="en-US" sz="1200" dirty="0"/>
              <a:t> the nature of the goods and services provided, then there is no requirement for the modification. </a:t>
            </a:r>
          </a:p>
          <a:p>
            <a:r>
              <a:rPr lang="en-US" sz="1200" dirty="0"/>
              <a:t>For more information about the ADA, see the US Department of Justice website at:  http://www.ada.gov/</a:t>
            </a:r>
          </a:p>
        </p:txBody>
      </p:sp>
    </p:spTree>
    <p:extLst>
      <p:ext uri="{BB962C8B-B14F-4D97-AF65-F5344CB8AC3E}">
        <p14:creationId xmlns:p14="http://schemas.microsoft.com/office/powerpoint/2010/main" val="2249420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ain Title Slide">
    <p:spTree>
      <p:nvGrpSpPr>
        <p:cNvPr id="1" name=""/>
        <p:cNvGrpSpPr/>
        <p:nvPr/>
      </p:nvGrpSpPr>
      <p:grpSpPr>
        <a:xfrm>
          <a:off x="0" y="0"/>
          <a:ext cx="0" cy="0"/>
          <a:chOff x="0" y="0"/>
          <a:chExt cx="0" cy="0"/>
        </a:xfrm>
      </p:grpSpPr>
      <p:sp>
        <p:nvSpPr>
          <p:cNvPr id="11" name="Rectangle 10"/>
          <p:cNvSpPr/>
          <p:nvPr/>
        </p:nvSpPr>
        <p:spPr>
          <a:xfrm>
            <a:off x="9096" y="0"/>
            <a:ext cx="1218883" cy="6858000"/>
          </a:xfrm>
          <a:prstGeom prst="rect">
            <a:avLst/>
          </a:prstGeom>
          <a:solidFill>
            <a:srgbClr val="0A3F8F"/>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12" name="Rectangle 11"/>
          <p:cNvSpPr/>
          <p:nvPr/>
        </p:nvSpPr>
        <p:spPr>
          <a:xfrm>
            <a:off x="1227268" y="-9525"/>
            <a:ext cx="10972673" cy="1219200"/>
          </a:xfrm>
          <a:prstGeom prst="rect">
            <a:avLst/>
          </a:prstGeom>
          <a:solidFill>
            <a:srgbClr val="0A3F8D"/>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14" name="Rectangle 13"/>
          <p:cNvSpPr/>
          <p:nvPr/>
        </p:nvSpPr>
        <p:spPr>
          <a:xfrm>
            <a:off x="0" y="0"/>
            <a:ext cx="1216152" cy="1214868"/>
          </a:xfrm>
          <a:prstGeom prst="rect">
            <a:avLst/>
          </a:prstGeom>
          <a:solidFill>
            <a:srgbClr val="E3BA17"/>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cxnSp>
        <p:nvCxnSpPr>
          <p:cNvPr id="15" name="Straight Connector 14"/>
          <p:cNvCxnSpPr/>
          <p:nvPr/>
        </p:nvCxnSpPr>
        <p:spPr bwMode="white">
          <a:xfrm>
            <a:off x="121888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white">
          <a:xfrm>
            <a:off x="11116" y="1198358"/>
            <a:ext cx="12188825" cy="3265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Title 29"/>
          <p:cNvSpPr>
            <a:spLocks noGrp="1"/>
          </p:cNvSpPr>
          <p:nvPr>
            <p:ph type="title"/>
          </p:nvPr>
        </p:nvSpPr>
        <p:spPr>
          <a:xfrm>
            <a:off x="1798011" y="1371600"/>
            <a:ext cx="9782801" cy="1239837"/>
          </a:xfrm>
        </p:spPr>
        <p:txBody>
          <a:bodyPr/>
          <a:lstStyle>
            <a:lvl1pPr>
              <a:defRPr sz="5400" b="0">
                <a:solidFill>
                  <a:srgbClr val="0A3F8D"/>
                </a:solidFill>
              </a:defRPr>
            </a:lvl1pPr>
          </a:lstStyle>
          <a:p>
            <a:r>
              <a:rPr lang="en-US" dirty="0"/>
              <a:t>Click to edit Master title style</a:t>
            </a:r>
          </a:p>
        </p:txBody>
      </p:sp>
      <p:sp>
        <p:nvSpPr>
          <p:cNvPr id="32" name="Text Placeholder 31"/>
          <p:cNvSpPr>
            <a:spLocks noGrp="1"/>
          </p:cNvSpPr>
          <p:nvPr>
            <p:ph type="body" sz="quarter" idx="10"/>
          </p:nvPr>
        </p:nvSpPr>
        <p:spPr>
          <a:xfrm>
            <a:off x="2436812" y="2743200"/>
            <a:ext cx="8686800" cy="990600"/>
          </a:xfrm>
        </p:spPr>
        <p:txBody>
          <a:bodyPr>
            <a:normAutofit/>
          </a:bodyPr>
          <a:lstStyle>
            <a:lvl1pPr marL="0" indent="0">
              <a:buNone/>
              <a:defRPr sz="3600">
                <a:solidFill>
                  <a:srgbClr val="0A3F8D"/>
                </a:solidFill>
                <a:latin typeface="Calibri" panose="020F0502020204030204" pitchFamily="34" charset="0"/>
              </a:defRPr>
            </a:lvl1pPr>
          </a:lstStyle>
          <a:p>
            <a:pPr lvl="0"/>
            <a:endParaRPr lang="en-US" dirty="0"/>
          </a:p>
        </p:txBody>
      </p:sp>
      <p:sp>
        <p:nvSpPr>
          <p:cNvPr id="34" name="Text Placeholder 33"/>
          <p:cNvSpPr>
            <a:spLocks noGrp="1"/>
          </p:cNvSpPr>
          <p:nvPr>
            <p:ph type="body" sz="quarter" idx="11"/>
          </p:nvPr>
        </p:nvSpPr>
        <p:spPr>
          <a:xfrm>
            <a:off x="3808413" y="3962400"/>
            <a:ext cx="5257800" cy="2514600"/>
          </a:xfrm>
        </p:spPr>
        <p:txBody>
          <a:bodyPr/>
          <a:lstStyle>
            <a:lvl1pPr marL="0" indent="0">
              <a:buNone/>
              <a:defRPr>
                <a:solidFill>
                  <a:srgbClr val="0A3F8D"/>
                </a:solidFill>
                <a:latin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381795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dirty="0"/>
              <a:t>1-800-949-4232  www.adata.org</a:t>
            </a:r>
          </a:p>
        </p:txBody>
      </p:sp>
      <p:sp>
        <p:nvSpPr>
          <p:cNvPr id="9" name="Slide Number Placeholder 8"/>
          <p:cNvSpPr>
            <a:spLocks noGrp="1"/>
          </p:cNvSpPr>
          <p:nvPr>
            <p:ph type="sldNum" sz="quarter" idx="12"/>
          </p:nvPr>
        </p:nvSpPr>
        <p:spPr/>
        <p:txBody>
          <a:bodyPr/>
          <a:lstStyle/>
          <a:p>
            <a:fld id="{2892B8A0-56BC-1148-8C2F-F75127D4ECF1}" type="slidenum">
              <a:rPr lang="en-US" smtClean="0"/>
              <a:t>‹#›</a:t>
            </a:fld>
            <a:endParaRPr lang="en-US" dirty="0"/>
          </a:p>
        </p:txBody>
      </p:sp>
    </p:spTree>
    <p:extLst>
      <p:ext uri="{BB962C8B-B14F-4D97-AF65-F5344CB8AC3E}">
        <p14:creationId xmlns:p14="http://schemas.microsoft.com/office/powerpoint/2010/main" val="3019797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1-800-949-4232  www.adata.org</a:t>
            </a:r>
          </a:p>
        </p:txBody>
      </p:sp>
      <p:sp>
        <p:nvSpPr>
          <p:cNvPr id="5" name="Slide Number Placeholder 4"/>
          <p:cNvSpPr>
            <a:spLocks noGrp="1"/>
          </p:cNvSpPr>
          <p:nvPr>
            <p:ph type="sldNum" sz="quarter" idx="12"/>
          </p:nvPr>
        </p:nvSpPr>
        <p:spPr/>
        <p:txBody>
          <a:bodyPr/>
          <a:lstStyle/>
          <a:p>
            <a:fld id="{2892B8A0-56BC-1148-8C2F-F75127D4ECF1}" type="slidenum">
              <a:rPr lang="en-US" smtClean="0"/>
              <a:t>‹#›</a:t>
            </a:fld>
            <a:endParaRPr lang="en-US" dirty="0"/>
          </a:p>
        </p:txBody>
      </p:sp>
    </p:spTree>
    <p:extLst>
      <p:ext uri="{BB962C8B-B14F-4D97-AF65-F5344CB8AC3E}">
        <p14:creationId xmlns:p14="http://schemas.microsoft.com/office/powerpoint/2010/main" val="1788833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a:t>1-800-949-4232  www.adata.org</a:t>
            </a:r>
          </a:p>
        </p:txBody>
      </p:sp>
      <p:sp>
        <p:nvSpPr>
          <p:cNvPr id="4" name="Slide Number Placeholder 3"/>
          <p:cNvSpPr>
            <a:spLocks noGrp="1"/>
          </p:cNvSpPr>
          <p:nvPr>
            <p:ph type="sldNum" sz="quarter" idx="12"/>
          </p:nvPr>
        </p:nvSpPr>
        <p:spPr/>
        <p:txBody>
          <a:bodyPr/>
          <a:lstStyle/>
          <a:p>
            <a:fld id="{2892B8A0-56BC-1148-8C2F-F75127D4ECF1}" type="slidenum">
              <a:rPr lang="en-US" smtClean="0"/>
              <a:t>‹#›</a:t>
            </a:fld>
            <a:endParaRPr lang="en-US" dirty="0"/>
          </a:p>
        </p:txBody>
      </p:sp>
    </p:spTree>
    <p:extLst>
      <p:ext uri="{BB962C8B-B14F-4D97-AF65-F5344CB8AC3E}">
        <p14:creationId xmlns:p14="http://schemas.microsoft.com/office/powerpoint/2010/main" val="1576359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1-800-949-4232  www.adata.org</a:t>
            </a:r>
          </a:p>
        </p:txBody>
      </p:sp>
      <p:sp>
        <p:nvSpPr>
          <p:cNvPr id="7" name="Slide Number Placeholder 6"/>
          <p:cNvSpPr>
            <a:spLocks noGrp="1"/>
          </p:cNvSpPr>
          <p:nvPr>
            <p:ph type="sldNum" sz="quarter" idx="12"/>
          </p:nvPr>
        </p:nvSpPr>
        <p:spPr/>
        <p:txBody>
          <a:bodyPr/>
          <a:lstStyle/>
          <a:p>
            <a:fld id="{2892B8A0-56BC-1148-8C2F-F75127D4ECF1}" type="slidenum">
              <a:rPr lang="en-US" smtClean="0"/>
              <a:t>‹#›</a:t>
            </a:fld>
            <a:endParaRPr lang="en-US" dirty="0"/>
          </a:p>
        </p:txBody>
      </p:sp>
    </p:spTree>
    <p:extLst>
      <p:ext uri="{BB962C8B-B14F-4D97-AF65-F5344CB8AC3E}">
        <p14:creationId xmlns:p14="http://schemas.microsoft.com/office/powerpoint/2010/main" val="312196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1-800-949-4232  www.adata.org</a:t>
            </a:r>
          </a:p>
        </p:txBody>
      </p:sp>
      <p:sp>
        <p:nvSpPr>
          <p:cNvPr id="7" name="Slide Number Placeholder 6"/>
          <p:cNvSpPr>
            <a:spLocks noGrp="1"/>
          </p:cNvSpPr>
          <p:nvPr>
            <p:ph type="sldNum" sz="quarter" idx="12"/>
          </p:nvPr>
        </p:nvSpPr>
        <p:spPr/>
        <p:txBody>
          <a:bodyPr/>
          <a:lstStyle/>
          <a:p>
            <a:fld id="{2892B8A0-56BC-1148-8C2F-F75127D4ECF1}" type="slidenum">
              <a:rPr lang="en-US" smtClean="0"/>
              <a:t>‹#›</a:t>
            </a:fld>
            <a:endParaRPr lang="en-US" dirty="0"/>
          </a:p>
        </p:txBody>
      </p:sp>
    </p:spTree>
    <p:extLst>
      <p:ext uri="{BB962C8B-B14F-4D97-AF65-F5344CB8AC3E}">
        <p14:creationId xmlns:p14="http://schemas.microsoft.com/office/powerpoint/2010/main" val="7923155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1-800-949-4232  www.adata.org</a:t>
            </a:r>
          </a:p>
        </p:txBody>
      </p:sp>
      <p:sp>
        <p:nvSpPr>
          <p:cNvPr id="6" name="Slide Number Placeholder 5"/>
          <p:cNvSpPr>
            <a:spLocks noGrp="1"/>
          </p:cNvSpPr>
          <p:nvPr>
            <p:ph type="sldNum" sz="quarter" idx="12"/>
          </p:nvPr>
        </p:nvSpPr>
        <p:spPr/>
        <p:txBody>
          <a:bodyPr/>
          <a:lstStyle/>
          <a:p>
            <a:fld id="{2892B8A0-56BC-1148-8C2F-F75127D4ECF1}" type="slidenum">
              <a:rPr lang="en-US" smtClean="0"/>
              <a:t>‹#›</a:t>
            </a:fld>
            <a:endParaRPr lang="en-US" dirty="0"/>
          </a:p>
        </p:txBody>
      </p:sp>
    </p:spTree>
    <p:extLst>
      <p:ext uri="{BB962C8B-B14F-4D97-AF65-F5344CB8AC3E}">
        <p14:creationId xmlns:p14="http://schemas.microsoft.com/office/powerpoint/2010/main" val="3295698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39"/>
            <a:ext cx="274248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74639"/>
            <a:ext cx="802431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1-800-949-4232  www.adata.org</a:t>
            </a:r>
          </a:p>
        </p:txBody>
      </p:sp>
      <p:sp>
        <p:nvSpPr>
          <p:cNvPr id="6" name="Slide Number Placeholder 5"/>
          <p:cNvSpPr>
            <a:spLocks noGrp="1"/>
          </p:cNvSpPr>
          <p:nvPr>
            <p:ph type="sldNum" sz="quarter" idx="12"/>
          </p:nvPr>
        </p:nvSpPr>
        <p:spPr/>
        <p:txBody>
          <a:bodyPr/>
          <a:lstStyle/>
          <a:p>
            <a:fld id="{2892B8A0-56BC-1148-8C2F-F75127D4ECF1}" type="slidenum">
              <a:rPr lang="en-US" smtClean="0"/>
              <a:t>‹#›</a:t>
            </a:fld>
            <a:endParaRPr lang="en-US" dirty="0"/>
          </a:p>
        </p:txBody>
      </p:sp>
    </p:spTree>
    <p:extLst>
      <p:ext uri="{BB962C8B-B14F-4D97-AF65-F5344CB8AC3E}">
        <p14:creationId xmlns:p14="http://schemas.microsoft.com/office/powerpoint/2010/main" val="4287098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Title Header">
    <p:spTree>
      <p:nvGrpSpPr>
        <p:cNvPr id="1" name=""/>
        <p:cNvGrpSpPr/>
        <p:nvPr/>
      </p:nvGrpSpPr>
      <p:grpSpPr>
        <a:xfrm>
          <a:off x="0" y="0"/>
          <a:ext cx="0" cy="0"/>
          <a:chOff x="0" y="0"/>
          <a:chExt cx="0" cy="0"/>
        </a:xfrm>
      </p:grpSpPr>
      <p:sp>
        <p:nvSpPr>
          <p:cNvPr id="28" name="Rectangle 27"/>
          <p:cNvSpPr/>
          <p:nvPr/>
        </p:nvSpPr>
        <p:spPr>
          <a:xfrm>
            <a:off x="1191468" y="0"/>
            <a:ext cx="10375735" cy="609600"/>
          </a:xfrm>
          <a:prstGeom prst="rect">
            <a:avLst/>
          </a:prstGeom>
          <a:solidFill>
            <a:srgbClr val="E3BA17"/>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19" name="Rectangle 18"/>
          <p:cNvSpPr/>
          <p:nvPr/>
        </p:nvSpPr>
        <p:spPr>
          <a:xfrm>
            <a:off x="11579384" y="5638800"/>
            <a:ext cx="609441" cy="1219200"/>
          </a:xfrm>
          <a:prstGeom prst="rect">
            <a:avLst/>
          </a:prstGeom>
          <a:solidFill>
            <a:srgbClr val="0A3F8D"/>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24" name="Rectangle 23"/>
          <p:cNvSpPr/>
          <p:nvPr/>
        </p:nvSpPr>
        <p:spPr>
          <a:xfrm>
            <a:off x="1216152" y="5638800"/>
            <a:ext cx="10351051" cy="1219200"/>
          </a:xfrm>
          <a:prstGeom prst="rect">
            <a:avLst/>
          </a:prstGeom>
          <a:solidFill>
            <a:srgbClr val="E3BA17"/>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cxnSp>
        <p:nvCxnSpPr>
          <p:cNvPr id="22" name="Straight Connector 21"/>
          <p:cNvCxnSpPr/>
          <p:nvPr/>
        </p:nvCxnSpPr>
        <p:spPr bwMode="white">
          <a:xfrm>
            <a:off x="11573293"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1" y="0"/>
            <a:ext cx="1191469" cy="609600"/>
          </a:xfrm>
          <a:prstGeom prst="rect">
            <a:avLst/>
          </a:prstGeom>
          <a:solidFill>
            <a:srgbClr val="0A3F8D"/>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16" name="Rectangle 15"/>
          <p:cNvSpPr/>
          <p:nvPr userDrawn="1"/>
        </p:nvSpPr>
        <p:spPr>
          <a:xfrm>
            <a:off x="-1" y="5643132"/>
            <a:ext cx="1210062" cy="1214868"/>
          </a:xfrm>
          <a:prstGeom prst="rect">
            <a:avLst/>
          </a:prstGeom>
          <a:solidFill>
            <a:srgbClr val="0A3F8D"/>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26" name="Rectangle 25"/>
          <p:cNvSpPr/>
          <p:nvPr/>
        </p:nvSpPr>
        <p:spPr>
          <a:xfrm>
            <a:off x="11579384" y="0"/>
            <a:ext cx="609441" cy="609600"/>
          </a:xfrm>
          <a:prstGeom prst="rect">
            <a:avLst/>
          </a:prstGeom>
          <a:solidFill>
            <a:srgbClr val="0A3F8D"/>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cxnSp>
        <p:nvCxnSpPr>
          <p:cNvPr id="31" name="Straight Connector 30"/>
          <p:cNvCxnSpPr/>
          <p:nvPr/>
        </p:nvCxnSpPr>
        <p:spPr bwMode="white">
          <a:xfrm>
            <a:off x="11573293"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white">
          <a:xfrm>
            <a:off x="1197559"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32089" y="842866"/>
            <a:ext cx="10324647" cy="2205134"/>
          </a:xfrm>
        </p:spPr>
        <p:txBody>
          <a:bodyPr anchor="b">
            <a:normAutofit/>
          </a:bodyPr>
          <a:lstStyle>
            <a:lvl1pPr algn="l">
              <a:defRPr sz="5400" b="0" cap="none" baseline="0"/>
            </a:lvl1pPr>
          </a:lstStyle>
          <a:p>
            <a:r>
              <a:rPr lang="en-US" dirty="0"/>
              <a:t>Click to edit Master title style</a:t>
            </a:r>
            <a:endParaRPr dirty="0"/>
          </a:p>
        </p:txBody>
      </p:sp>
      <p:sp>
        <p:nvSpPr>
          <p:cNvPr id="3" name="Text Placeholder 2"/>
          <p:cNvSpPr>
            <a:spLocks noGrp="1"/>
          </p:cNvSpPr>
          <p:nvPr>
            <p:ph type="body" idx="1"/>
          </p:nvPr>
        </p:nvSpPr>
        <p:spPr>
          <a:xfrm>
            <a:off x="2462101" y="4259996"/>
            <a:ext cx="7264623" cy="1150203"/>
          </a:xfrm>
        </p:spPr>
        <p:txBody>
          <a:bodyPr anchor="t">
            <a:normAutofit/>
          </a:bodyPr>
          <a:lstStyle>
            <a:lvl1pPr marL="0" indent="0">
              <a:spcBef>
                <a:spcPts val="0"/>
              </a:spcBef>
              <a:buNone/>
              <a:defRPr sz="3200">
                <a:solidFill>
                  <a:srgbClr val="0A3F8D"/>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35" name="Straight Connector 34"/>
          <p:cNvCxnSpPr/>
          <p:nvPr userDrawn="1"/>
        </p:nvCxnSpPr>
        <p:spPr bwMode="white">
          <a:xfrm>
            <a:off x="1197559"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446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TextBox 3"/>
          <p:cNvSpPr txBox="1"/>
          <p:nvPr userDrawn="1"/>
        </p:nvSpPr>
        <p:spPr>
          <a:xfrm>
            <a:off x="10818071" y="6390503"/>
            <a:ext cx="457176" cy="369332"/>
          </a:xfrm>
          <a:prstGeom prst="rect">
            <a:avLst/>
          </a:prstGeom>
          <a:noFill/>
        </p:spPr>
        <p:txBody>
          <a:bodyPr wrap="none" rtlCol="0">
            <a:spAutoFit/>
          </a:bodyPr>
          <a:lstStyle/>
          <a:p>
            <a:fld id="{253C1826-E020-4B55-9CDB-2EFA67433C52}" type="slidenum">
              <a:rPr lang="en-US" sz="1800" kern="1200" smtClean="0">
                <a:solidFill>
                  <a:srgbClr val="0A3F8D"/>
                </a:solidFill>
                <a:latin typeface="Calibri" panose="020F0502020204030204" pitchFamily="34" charset="0"/>
                <a:ea typeface="+mn-ea"/>
                <a:cs typeface="+mn-cs"/>
              </a:rPr>
              <a:t>‹#›</a:t>
            </a:fld>
            <a:endParaRPr lang="en-US" sz="2800" kern="1200" dirty="0">
              <a:solidFill>
                <a:srgbClr val="0A3F8D"/>
              </a:solidFill>
              <a:latin typeface="Calibri" panose="020F0502020204030204" pitchFamily="34" charset="0"/>
              <a:ea typeface="+mn-ea"/>
              <a:cs typeface="+mn-cs"/>
            </a:endParaRPr>
          </a:p>
        </p:txBody>
      </p:sp>
      <p:sp>
        <p:nvSpPr>
          <p:cNvPr id="5" name="Rectangle 4"/>
          <p:cNvSpPr/>
          <p:nvPr userDrawn="1"/>
        </p:nvSpPr>
        <p:spPr>
          <a:xfrm>
            <a:off x="684212" y="0"/>
            <a:ext cx="10820401" cy="990600"/>
          </a:xfrm>
          <a:prstGeom prst="rect">
            <a:avLst/>
          </a:prstGeom>
          <a:solidFill>
            <a:srgbClr val="E3BA17"/>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2" name="Title 1"/>
          <p:cNvSpPr>
            <a:spLocks noGrp="1"/>
          </p:cNvSpPr>
          <p:nvPr>
            <p:ph type="title"/>
          </p:nvPr>
        </p:nvSpPr>
        <p:spPr>
          <a:xfrm>
            <a:off x="1203012" y="227224"/>
            <a:ext cx="9782801" cy="579437"/>
          </a:xfrm>
        </p:spPr>
        <p:txBody>
          <a:bodyPr>
            <a:noAutofit/>
          </a:bodyPr>
          <a:lstStyle>
            <a:lvl1pPr algn="ctr">
              <a:defRPr sz="3600" b="1"/>
            </a:lvl1pPr>
          </a:lstStyle>
          <a:p>
            <a:r>
              <a:rPr lang="en-US" dirty="0"/>
              <a:t>Click to edit Master title style</a:t>
            </a:r>
            <a:endParaRPr dirty="0"/>
          </a:p>
        </p:txBody>
      </p:sp>
    </p:spTree>
    <p:extLst>
      <p:ext uri="{BB962C8B-B14F-4D97-AF65-F5344CB8AC3E}">
        <p14:creationId xmlns:p14="http://schemas.microsoft.com/office/powerpoint/2010/main" val="2185532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Right">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912812" y="1676400"/>
            <a:ext cx="4572001" cy="4419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p:cNvSpPr>
            <a:spLocks noGrp="1"/>
          </p:cNvSpPr>
          <p:nvPr>
            <p:ph type="pic" sz="quarter" idx="11"/>
          </p:nvPr>
        </p:nvSpPr>
        <p:spPr>
          <a:xfrm>
            <a:off x="5789612" y="1676400"/>
            <a:ext cx="5333999" cy="4419600"/>
          </a:xfrm>
        </p:spPr>
        <p:txBody>
          <a:bodyPr/>
          <a:lstStyle/>
          <a:p>
            <a:endParaRPr lang="en-US" dirty="0"/>
          </a:p>
        </p:txBody>
      </p:sp>
      <p:sp>
        <p:nvSpPr>
          <p:cNvPr id="7" name="Rectangle 6"/>
          <p:cNvSpPr/>
          <p:nvPr userDrawn="1"/>
        </p:nvSpPr>
        <p:spPr>
          <a:xfrm>
            <a:off x="684212" y="0"/>
            <a:ext cx="10820401" cy="990600"/>
          </a:xfrm>
          <a:prstGeom prst="rect">
            <a:avLst/>
          </a:prstGeom>
          <a:solidFill>
            <a:srgbClr val="E3BA17"/>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8" name="Title 1"/>
          <p:cNvSpPr>
            <a:spLocks noGrp="1"/>
          </p:cNvSpPr>
          <p:nvPr>
            <p:ph type="title"/>
          </p:nvPr>
        </p:nvSpPr>
        <p:spPr>
          <a:xfrm>
            <a:off x="1203012" y="227224"/>
            <a:ext cx="9782801" cy="579437"/>
          </a:xfrm>
        </p:spPr>
        <p:txBody>
          <a:bodyPr/>
          <a:lstStyle>
            <a:lvl1pPr algn="ctr">
              <a:defRPr sz="4000"/>
            </a:lvl1pPr>
          </a:lstStyle>
          <a:p>
            <a:r>
              <a:rPr lang="en-US" dirty="0"/>
              <a:t>Click to edit Master title style</a:t>
            </a:r>
            <a:endParaRPr dirty="0"/>
          </a:p>
        </p:txBody>
      </p:sp>
    </p:spTree>
    <p:extLst>
      <p:ext uri="{BB962C8B-B14F-4D97-AF65-F5344CB8AC3E}">
        <p14:creationId xmlns:p14="http://schemas.microsoft.com/office/powerpoint/2010/main" val="408133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Lef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912813" y="1676400"/>
            <a:ext cx="4724400" cy="4648200"/>
          </a:xfrm>
        </p:spPr>
        <p:txBody>
          <a:bodyPr/>
          <a:lstStyle/>
          <a:p>
            <a:endParaRPr lang="en-US" dirty="0"/>
          </a:p>
        </p:txBody>
      </p:sp>
      <p:sp>
        <p:nvSpPr>
          <p:cNvPr id="6" name="Content Placeholder 5"/>
          <p:cNvSpPr>
            <a:spLocks noGrp="1"/>
          </p:cNvSpPr>
          <p:nvPr>
            <p:ph sz="quarter" idx="11"/>
          </p:nvPr>
        </p:nvSpPr>
        <p:spPr>
          <a:xfrm>
            <a:off x="5789612" y="1676400"/>
            <a:ext cx="5410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684212" y="0"/>
            <a:ext cx="10820401" cy="990600"/>
          </a:xfrm>
          <a:prstGeom prst="rect">
            <a:avLst/>
          </a:prstGeom>
          <a:solidFill>
            <a:srgbClr val="E3BA17"/>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8" name="Title 1"/>
          <p:cNvSpPr>
            <a:spLocks noGrp="1"/>
          </p:cNvSpPr>
          <p:nvPr>
            <p:ph type="title"/>
          </p:nvPr>
        </p:nvSpPr>
        <p:spPr>
          <a:xfrm>
            <a:off x="1203012" y="227224"/>
            <a:ext cx="9782801" cy="579437"/>
          </a:xfrm>
        </p:spPr>
        <p:txBody>
          <a:bodyPr/>
          <a:lstStyle>
            <a:lvl1pPr algn="ctr">
              <a:defRPr sz="4000"/>
            </a:lvl1pPr>
          </a:lstStyle>
          <a:p>
            <a:r>
              <a:rPr lang="en-US" dirty="0"/>
              <a:t>Click to edit Master title style</a:t>
            </a:r>
            <a:endParaRPr dirty="0"/>
          </a:p>
        </p:txBody>
      </p:sp>
    </p:spTree>
    <p:extLst>
      <p:ext uri="{BB962C8B-B14F-4D97-AF65-F5344CB8AC3E}">
        <p14:creationId xmlns:p14="http://schemas.microsoft.com/office/powerpoint/2010/main" val="4201548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1-800-949-4232  www.adata.org</a:t>
            </a:r>
          </a:p>
        </p:txBody>
      </p:sp>
      <p:sp>
        <p:nvSpPr>
          <p:cNvPr id="6" name="Slide Number Placeholder 5"/>
          <p:cNvSpPr>
            <a:spLocks noGrp="1"/>
          </p:cNvSpPr>
          <p:nvPr>
            <p:ph type="sldNum" sz="quarter" idx="12"/>
          </p:nvPr>
        </p:nvSpPr>
        <p:spPr/>
        <p:txBody>
          <a:bodyPr/>
          <a:lstStyle/>
          <a:p>
            <a:fld id="{2892B8A0-56BC-1148-8C2F-F75127D4ECF1}" type="slidenum">
              <a:rPr lang="en-US" smtClean="0"/>
              <a:t>‹#›</a:t>
            </a:fld>
            <a:endParaRPr lang="en-US" dirty="0"/>
          </a:p>
        </p:txBody>
      </p:sp>
    </p:spTree>
    <p:extLst>
      <p:ext uri="{BB962C8B-B14F-4D97-AF65-F5344CB8AC3E}">
        <p14:creationId xmlns:p14="http://schemas.microsoft.com/office/powerpoint/2010/main" val="167400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ADANN Master">
    <p:spTree>
      <p:nvGrpSpPr>
        <p:cNvPr id="1" name=""/>
        <p:cNvGrpSpPr/>
        <p:nvPr/>
      </p:nvGrpSpPr>
      <p:grpSpPr>
        <a:xfrm>
          <a:off x="0" y="0"/>
          <a:ext cx="0" cy="0"/>
          <a:chOff x="0" y="0"/>
          <a:chExt cx="0" cy="0"/>
        </a:xfrm>
      </p:grpSpPr>
      <p:sp>
        <p:nvSpPr>
          <p:cNvPr id="2" name="Title 1"/>
          <p:cNvSpPr>
            <a:spLocks noGrp="1"/>
          </p:cNvSpPr>
          <p:nvPr>
            <p:ph type="title"/>
          </p:nvPr>
        </p:nvSpPr>
        <p:spPr>
          <a:xfrm>
            <a:off x="609441" y="1038307"/>
            <a:ext cx="10969943" cy="1143000"/>
          </a:xfrm>
        </p:spPr>
        <p:txBody>
          <a:bodyPr/>
          <a:lstStyle>
            <a:lvl1pPr>
              <a:defRPr b="1">
                <a:solidFill>
                  <a:schemeClr val="accent1">
                    <a:lumMod val="75000"/>
                  </a:schemeClr>
                </a:solidFill>
              </a:defRPr>
            </a:lvl1pPr>
          </a:lstStyle>
          <a:p>
            <a:r>
              <a:rPr lang="en-US" dirty="0"/>
              <a:t>Click to edit Master title style</a:t>
            </a:r>
          </a:p>
        </p:txBody>
      </p:sp>
      <p:sp>
        <p:nvSpPr>
          <p:cNvPr id="3" name="Content Placeholder 2"/>
          <p:cNvSpPr>
            <a:spLocks noGrp="1"/>
          </p:cNvSpPr>
          <p:nvPr>
            <p:ph idx="1"/>
          </p:nvPr>
        </p:nvSpPr>
        <p:spPr>
          <a:xfrm>
            <a:off x="609441" y="2363870"/>
            <a:ext cx="10969943" cy="3655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1-800-949-4232  www.adata.org</a:t>
            </a:r>
          </a:p>
        </p:txBody>
      </p:sp>
      <p:sp>
        <p:nvSpPr>
          <p:cNvPr id="6" name="Slide Number Placeholder 5"/>
          <p:cNvSpPr>
            <a:spLocks noGrp="1"/>
          </p:cNvSpPr>
          <p:nvPr>
            <p:ph type="sldNum" sz="quarter" idx="12"/>
          </p:nvPr>
        </p:nvSpPr>
        <p:spPr>
          <a:xfrm>
            <a:off x="8735325" y="6355478"/>
            <a:ext cx="2844059" cy="365125"/>
          </a:xfrm>
        </p:spPr>
        <p:txBody>
          <a:bodyPr/>
          <a:lstStyle>
            <a:lvl1pPr algn="l">
              <a:defRPr/>
            </a:lvl1pPr>
          </a:lstStyle>
          <a:p>
            <a:pPr algn="r"/>
            <a:fld id="{2DD240B6-99DF-40F7-BFC7-5DD8D3F7E631}" type="slidenum">
              <a:rPr lang="en-US" smtClean="0"/>
              <a:pPr algn="r"/>
              <a:t>‹#›</a:t>
            </a:fld>
            <a:endParaRPr lang="en-US" dirty="0"/>
          </a:p>
        </p:txBody>
      </p:sp>
    </p:spTree>
    <p:extLst>
      <p:ext uri="{BB962C8B-B14F-4D97-AF65-F5344CB8AC3E}">
        <p14:creationId xmlns:p14="http://schemas.microsoft.com/office/powerpoint/2010/main" val="220699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1-800-949-4232  www.adata.org</a:t>
            </a:r>
          </a:p>
        </p:txBody>
      </p:sp>
      <p:sp>
        <p:nvSpPr>
          <p:cNvPr id="6" name="Slide Number Placeholder 5"/>
          <p:cNvSpPr>
            <a:spLocks noGrp="1"/>
          </p:cNvSpPr>
          <p:nvPr>
            <p:ph type="sldNum" sz="quarter" idx="12"/>
          </p:nvPr>
        </p:nvSpPr>
        <p:spPr/>
        <p:txBody>
          <a:bodyPr/>
          <a:lstStyle/>
          <a:p>
            <a:fld id="{2892B8A0-56BC-1148-8C2F-F75127D4ECF1}" type="slidenum">
              <a:rPr lang="en-US" smtClean="0"/>
              <a:t>‹#›</a:t>
            </a:fld>
            <a:endParaRPr lang="en-US" dirty="0"/>
          </a:p>
        </p:txBody>
      </p:sp>
    </p:spTree>
    <p:extLst>
      <p:ext uri="{BB962C8B-B14F-4D97-AF65-F5344CB8AC3E}">
        <p14:creationId xmlns:p14="http://schemas.microsoft.com/office/powerpoint/2010/main" val="2248238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1-800-949-4232  www.adata.org</a:t>
            </a:r>
          </a:p>
        </p:txBody>
      </p:sp>
      <p:sp>
        <p:nvSpPr>
          <p:cNvPr id="7" name="Slide Number Placeholder 6"/>
          <p:cNvSpPr>
            <a:spLocks noGrp="1"/>
          </p:cNvSpPr>
          <p:nvPr>
            <p:ph type="sldNum" sz="quarter" idx="12"/>
          </p:nvPr>
        </p:nvSpPr>
        <p:spPr/>
        <p:txBody>
          <a:bodyPr/>
          <a:lstStyle/>
          <a:p>
            <a:fld id="{2892B8A0-56BC-1148-8C2F-F75127D4ECF1}" type="slidenum">
              <a:rPr lang="en-US" smtClean="0"/>
              <a:t>‹#›</a:t>
            </a:fld>
            <a:endParaRPr lang="en-US" dirty="0"/>
          </a:p>
        </p:txBody>
      </p:sp>
    </p:spTree>
    <p:extLst>
      <p:ext uri="{BB962C8B-B14F-4D97-AF65-F5344CB8AC3E}">
        <p14:creationId xmlns:p14="http://schemas.microsoft.com/office/powerpoint/2010/main" val="40466477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609441" cy="6858000"/>
          </a:xfrm>
          <a:prstGeom prst="rect">
            <a:avLst/>
          </a:prstGeom>
          <a:solidFill>
            <a:srgbClr val="0A3F8D"/>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cxnSp>
        <p:nvCxnSpPr>
          <p:cNvPr id="16" name="Straight Connector 15"/>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593436" y="177800"/>
            <a:ext cx="9782801" cy="1239837"/>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93436" y="1600200"/>
            <a:ext cx="9782801" cy="4572000"/>
          </a:xfrm>
          <a:prstGeom prst="rect">
            <a:avLst/>
          </a:prstGeom>
        </p:spPr>
        <p:txBody>
          <a:bodyPr vert="horz" lIns="91440" tIns="45720" rIns="91440" bIns="45720" rtlCol="0">
            <a:normAutofit/>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0" name="Rectangle 9"/>
          <p:cNvSpPr/>
          <p:nvPr userDrawn="1"/>
        </p:nvSpPr>
        <p:spPr>
          <a:xfrm>
            <a:off x="11579384" y="0"/>
            <a:ext cx="609441" cy="6858000"/>
          </a:xfrm>
          <a:prstGeom prst="rect">
            <a:avLst/>
          </a:prstGeom>
          <a:solidFill>
            <a:srgbClr val="0A3F8D"/>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Tree>
    <p:extLst>
      <p:ext uri="{BB962C8B-B14F-4D97-AF65-F5344CB8AC3E}">
        <p14:creationId xmlns:p14="http://schemas.microsoft.com/office/powerpoint/2010/main" val="2054322300"/>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600" kern="1200">
          <a:solidFill>
            <a:srgbClr val="0A3F8D"/>
          </a:solidFill>
          <a:latin typeface="Calibri" panose="020F0502020204030204" pitchFamily="34" charset="0"/>
          <a:ea typeface="+mj-ea"/>
          <a:cs typeface="+mj-cs"/>
        </a:defRPr>
      </a:lvl1pPr>
    </p:titleStyle>
    <p:bodyStyle>
      <a:lvl1pPr marL="246888" indent="-246888" algn="l" defTabSz="914400" rtl="0" eaLnBrk="1" latinLnBrk="0" hangingPunct="1">
        <a:lnSpc>
          <a:spcPct val="90000"/>
        </a:lnSpc>
        <a:spcBef>
          <a:spcPts val="1400"/>
        </a:spcBef>
        <a:buFont typeface="Euphemia" pitchFamily="34" charset="0"/>
        <a:buChar char="›"/>
        <a:defRPr sz="2800" kern="1200">
          <a:solidFill>
            <a:srgbClr val="0A3F8D"/>
          </a:solidFill>
          <a:latin typeface="Calibri" panose="020F0502020204030204" pitchFamily="34" charset="0"/>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rgbClr val="0A3F8D"/>
          </a:solidFill>
          <a:latin typeface="Calibri" panose="020F0502020204030204" pitchFamily="34" charset="0"/>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rgbClr val="0A3F8D"/>
          </a:solidFill>
          <a:latin typeface="Calibri" panose="020F0502020204030204" pitchFamily="34" charset="0"/>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rgbClr val="0A3F8D"/>
          </a:solidFill>
          <a:latin typeface="Calibri" panose="020F0502020204030204" pitchFamily="34" charset="0"/>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rgbClr val="0A3F8D"/>
          </a:solidFill>
          <a:latin typeface="Calibri" panose="020F0502020204030204" pitchFamily="34" charset="0"/>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441" y="1600201"/>
            <a:ext cx="10969943"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1-800-949-4232  www.adata.org</a:t>
            </a:r>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92B8A0-56BC-1148-8C2F-F75127D4ECF1}" type="slidenum">
              <a:rPr lang="en-US" smtClean="0"/>
              <a:t>‹#›</a:t>
            </a:fld>
            <a:endParaRPr lang="en-US" dirty="0"/>
          </a:p>
        </p:txBody>
      </p:sp>
    </p:spTree>
    <p:extLst>
      <p:ext uri="{BB962C8B-B14F-4D97-AF65-F5344CB8AC3E}">
        <p14:creationId xmlns:p14="http://schemas.microsoft.com/office/powerpoint/2010/main" val="339046555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adapresentations.org/local_numbers.php"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gif"/></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7.png"/><Relationship Id="rId5" Type="http://schemas.openxmlformats.org/officeDocument/2006/relationships/oleObject" Target="../embeddings/oleObject1.bin"/><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emf"/></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hyperlink" Target="https://www.ada.gov/medcare_mobility_ta/medcare_ta.htm" TargetMode="External"/><Relationship Id="rId4" Type="http://schemas.openxmlformats.org/officeDocument/2006/relationships/hyperlink" Target="https://www.ada.gov/regs2010/2010ADAStandards/2010ADAStandards.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disabilitycompendium.org/sites/default/files/user-uploads/2016AnnualReportSlideDeck"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hyperlink" Target="https://www.adapacific.org/healthcare#physical-accessibility"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hyperlink" Target="https://www.adapacific.org/healthcare#physical-accessibility"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webp"/><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png"/><Relationship Id="rId7"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wmf"/></Relationships>
</file>

<file path=ppt/slides/_rels/slide2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png"/><Relationship Id="rId7"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disabilitycompendium.org/sites/default/files/user-uploads/2016AnnualReportSlideDeck" TargetMode="Externa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hyperlink" Target="https://www.adapacific.org/assets/documents/usdoj-accessibility-of-state-and-local-government-websites.pdf" TargetMode="External"/><Relationship Id="rId5" Type="http://schemas.openxmlformats.org/officeDocument/2006/relationships/hyperlink" Target="https://www.ada.gov/hospcombr.htm" TargetMode="External"/><Relationship Id="rId4" Type="http://schemas.openxmlformats.org/officeDocument/2006/relationships/hyperlink" Target="https://adata.org/factsheet/communication"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hyperlink" Target="https://www.hhs.gov/sites/default/files/ocr-guidance-electronic-information-technology.pdf?language=es" TargetMode="External"/><Relationship Id="rId4" Type="http://schemas.openxmlformats.org/officeDocument/2006/relationships/hyperlink" Target="https://www.nad.org/resources/health-care-and-mental-health-services/health-care-providers/questions-and-answers-for-health-care-providers/"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hyperlink" Target="https://www.ada.gov/regs2010/titleIII_2010/titleIII_2010_regulations.htm#a302" TargetMode="External"/><Relationship Id="rId4" Type="http://schemas.openxmlformats.org/officeDocument/2006/relationships/hyperlink" Target="https://www.ada.gov/regs2010/titleII_2010/titleII_2010_regulations.htm#a35130"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hyperlink" Target="https://www.ada.gov/reachingout/title3l1.html" TargetMode="External"/><Relationship Id="rId4" Type="http://schemas.openxmlformats.org/officeDocument/2006/relationships/hyperlink" Target="https://adata.org/publication/disability-law-handbook"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hyperlink" Target="https://www.phe.gov/Preparedness/planning/abc/Pages/service-animals.aspx"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hyperlink" Target="https://www.ada.gov/regs2010/service_animal_qa.html" TargetMode="External"/><Relationship Id="rId5" Type="http://schemas.openxmlformats.org/officeDocument/2006/relationships/hyperlink" Target="https://adata.org/publication/service-animals-booklet" TargetMode="External"/><Relationship Id="rId4" Type="http://schemas.openxmlformats.org/officeDocument/2006/relationships/hyperlink" Target="https://adata.org/factsheet/service-animals"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hyperlink" Target="https://www.cdc.gov/oralhealth/infectioncontrol/questions/animals.html" TargetMode="External"/><Relationship Id="rId5" Type="http://schemas.openxmlformats.org/officeDocument/2006/relationships/hyperlink" Target="https://www.cdc.gov/infectioncontrol/guidelines/environmental/background/animals.html#h3" TargetMode="External"/><Relationship Id="rId4" Type="http://schemas.openxmlformats.org/officeDocument/2006/relationships/hyperlink" Target="https://www.ada.gov/service_animals_2010.htm"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http://disabilitycompendium.org/sites/default/files/user-uploads/2016AnnualReportSlideDeck"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hyperlink" Target="http://www.adapacific.org/healthcare" TargetMode="External"/><Relationship Id="rId5" Type="http://schemas.openxmlformats.org/officeDocument/2006/relationships/hyperlink" Target="http://www.adata.org/" TargetMode="External"/><Relationship Id="rId4" Type="http://schemas.openxmlformats.org/officeDocument/2006/relationships/hyperlink" Target="http://www.adapresentations.org/"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hyperlink" Target="https://www.ada.gov/usao-agreements.htm" TargetMode="External"/></Relationships>
</file>

<file path=ppt/slides/_rels/slide42.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hyperlink" Target="mailto:lewisk@adapacific.org" TargetMode="External"/><Relationship Id="rId7"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hyperlink" Target="mailto:prwill01@law.syr.edu" TargetMode="External"/><Relationship Id="rId11" Type="http://schemas.openxmlformats.org/officeDocument/2006/relationships/image" Target="../media/image37.png"/><Relationship Id="rId5" Type="http://schemas.openxmlformats.org/officeDocument/2006/relationships/hyperlink" Target="mailto:dbarton@mtc-inc.com" TargetMode="External"/><Relationship Id="rId10" Type="http://schemas.openxmlformats.org/officeDocument/2006/relationships/image" Target="../media/image36.png"/><Relationship Id="rId4" Type="http://schemas.openxmlformats.org/officeDocument/2006/relationships/hyperlink" Target="mailto:mike67@uw.edu" TargetMode="External"/><Relationship Id="rId9" Type="http://schemas.openxmlformats.org/officeDocument/2006/relationships/image" Target="../media/image3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of ADA National Network">
            <a:extLst>
              <a:ext uri="{FF2B5EF4-FFF2-40B4-BE49-F238E27FC236}">
                <a16:creationId xmlns:a16="http://schemas.microsoft.com/office/drawing/2014/main" id="{4A4F6C8D-A484-4DDB-8E56-B49FABC2CB77}"/>
              </a:ext>
            </a:extLst>
          </p:cNvPr>
          <p:cNvPicPr>
            <a:picLocks noChangeAspect="1"/>
          </p:cNvPicPr>
          <p:nvPr/>
        </p:nvPicPr>
        <p:blipFill>
          <a:blip r:embed="rId3"/>
          <a:stretch>
            <a:fillRect/>
          </a:stretch>
        </p:blipFill>
        <p:spPr>
          <a:xfrm>
            <a:off x="-1588" y="18749"/>
            <a:ext cx="2482370" cy="836995"/>
          </a:xfrm>
          <a:prstGeom prst="rect">
            <a:avLst/>
          </a:prstGeom>
        </p:spPr>
      </p:pic>
      <p:sp>
        <p:nvSpPr>
          <p:cNvPr id="6" name="Slide Number Placeholder 5">
            <a:extLst>
              <a:ext uri="{FF2B5EF4-FFF2-40B4-BE49-F238E27FC236}">
                <a16:creationId xmlns:a16="http://schemas.microsoft.com/office/drawing/2014/main" id="{225FBADC-227A-4109-AA4F-C5A1129E7F22}"/>
              </a:ext>
            </a:extLst>
          </p:cNvPr>
          <p:cNvSpPr>
            <a:spLocks noGrp="1"/>
          </p:cNvSpPr>
          <p:nvPr>
            <p:ph type="sldNum" sz="quarter" idx="12"/>
          </p:nvPr>
        </p:nvSpPr>
        <p:spPr/>
        <p:txBody>
          <a:bodyPr/>
          <a:lstStyle/>
          <a:p>
            <a:pPr algn="r" defTabSz="457200"/>
            <a:fld id="{2DD240B6-99DF-40F7-BFC7-5DD8D3F7E631}" type="slidenum">
              <a:rPr lang="en-US">
                <a:solidFill>
                  <a:prstClr val="black">
                    <a:tint val="75000"/>
                  </a:prstClr>
                </a:solidFill>
                <a:latin typeface="Calibri"/>
              </a:rPr>
              <a:pPr algn="r" defTabSz="457200"/>
              <a:t>1</a:t>
            </a:fld>
            <a:endParaRPr lang="en-US" dirty="0">
              <a:solidFill>
                <a:prstClr val="black">
                  <a:tint val="75000"/>
                </a:prstClr>
              </a:solidFill>
              <a:latin typeface="Calibri"/>
            </a:endParaRPr>
          </a:p>
        </p:txBody>
      </p:sp>
      <p:sp>
        <p:nvSpPr>
          <p:cNvPr id="2" name="Rectangle 1">
            <a:extLst>
              <a:ext uri="{FF2B5EF4-FFF2-40B4-BE49-F238E27FC236}">
                <a16:creationId xmlns:a16="http://schemas.microsoft.com/office/drawing/2014/main" id="{6B069D4B-CEF0-4F20-ABE2-5892B5EC95F6}"/>
              </a:ext>
            </a:extLst>
          </p:cNvPr>
          <p:cNvSpPr/>
          <p:nvPr/>
        </p:nvSpPr>
        <p:spPr>
          <a:xfrm>
            <a:off x="417512" y="292757"/>
            <a:ext cx="11353800" cy="6272486"/>
          </a:xfrm>
          <a:prstGeom prst="rect">
            <a:avLst/>
          </a:prstGeom>
        </p:spPr>
        <p:txBody>
          <a:bodyPr wrap="square">
            <a:spAutoFit/>
          </a:bodyPr>
          <a:lstStyle/>
          <a:p>
            <a:pPr algn="ctr">
              <a:defRPr/>
            </a:pPr>
            <a:r>
              <a:rPr lang="en-US" sz="3600" b="1" dirty="0"/>
              <a:t>Health Care and the ADA:</a:t>
            </a:r>
          </a:p>
          <a:p>
            <a:pPr algn="ctr">
              <a:defRPr/>
            </a:pPr>
            <a:r>
              <a:rPr lang="en-US" sz="3600" b="1" dirty="0"/>
              <a:t>Including People With Disabilities</a:t>
            </a:r>
          </a:p>
          <a:p>
            <a:pPr algn="ctr">
              <a:defRPr/>
            </a:pPr>
            <a:endParaRPr lang="en-US" sz="2000" dirty="0"/>
          </a:p>
          <a:p>
            <a:pPr algn="ctr">
              <a:defRPr/>
            </a:pPr>
            <a:endParaRPr lang="en-US" sz="2000" dirty="0"/>
          </a:p>
          <a:p>
            <a:pPr algn="ctr">
              <a:defRPr/>
            </a:pPr>
            <a:r>
              <a:rPr lang="en-US" sz="2800" dirty="0"/>
              <a:t>ADA National Network Learning Session</a:t>
            </a:r>
          </a:p>
          <a:p>
            <a:pPr algn="ctr">
              <a:defRPr/>
            </a:pPr>
            <a:endParaRPr lang="en-US" sz="2000" b="1" i="1" dirty="0"/>
          </a:p>
          <a:p>
            <a:pPr algn="ctr">
              <a:lnSpc>
                <a:spcPct val="120000"/>
              </a:lnSpc>
            </a:pPr>
            <a:r>
              <a:rPr lang="en-US" sz="2800" b="1" dirty="0"/>
              <a:t>“The Basics of Health Care and the Americans with Disabilities Act (ADA)” </a:t>
            </a:r>
            <a:br>
              <a:rPr lang="en-US" sz="2800" b="1" i="1" dirty="0"/>
            </a:br>
            <a:endParaRPr lang="en-US" sz="2000" b="1" i="1" dirty="0"/>
          </a:p>
          <a:p>
            <a:pPr algn="ctr">
              <a:defRPr/>
            </a:pPr>
            <a:r>
              <a:rPr lang="en-US" sz="2400" b="1" dirty="0"/>
              <a:t>The Session is Scheduled to begin at 2:30 pm ET</a:t>
            </a:r>
          </a:p>
          <a:p>
            <a:pPr>
              <a:defRPr/>
            </a:pPr>
            <a:endParaRPr lang="en-US" sz="1100" dirty="0"/>
          </a:p>
          <a:p>
            <a:pPr>
              <a:defRPr/>
            </a:pPr>
            <a:endParaRPr lang="en-US" sz="1100" dirty="0"/>
          </a:p>
          <a:p>
            <a:pPr algn="ctr">
              <a:defRPr/>
            </a:pPr>
            <a:r>
              <a:rPr lang="en-US" sz="2000" dirty="0">
                <a:solidFill>
                  <a:srgbClr val="1F497D"/>
                </a:solidFill>
              </a:rPr>
              <a:t>Telephone Option:  805-309-2350 Access Code: 5552153 (not a toll free #)</a:t>
            </a:r>
          </a:p>
          <a:p>
            <a:pPr algn="ctr">
              <a:defRPr/>
            </a:pPr>
            <a:r>
              <a:rPr lang="en-US" sz="2000" dirty="0">
                <a:solidFill>
                  <a:srgbClr val="1F497D"/>
                </a:solidFill>
              </a:rPr>
              <a:t>Local numbers can be found at: </a:t>
            </a:r>
            <a:r>
              <a:rPr lang="en-US" sz="2000" u="sng" dirty="0">
                <a:solidFill>
                  <a:srgbClr val="1F497D"/>
                </a:solidFill>
                <a:hlinkClick r:id="rId4"/>
              </a:rPr>
              <a:t>http://adapresentations.org/local_numbers.php</a:t>
            </a:r>
            <a:endParaRPr lang="en-US" sz="2000" u="sng" dirty="0">
              <a:solidFill>
                <a:srgbClr val="1F497D"/>
              </a:solidFill>
            </a:endParaRPr>
          </a:p>
          <a:p>
            <a:pPr algn="ctr">
              <a:defRPr/>
            </a:pPr>
            <a:r>
              <a:rPr lang="en-US" sz="2000" dirty="0">
                <a:solidFill>
                  <a:srgbClr val="1F497D"/>
                </a:solidFill>
              </a:rPr>
              <a:t>Real-time captioning can be accessed by choosing the         icon in the Audio &amp; Video panel.</a:t>
            </a:r>
          </a:p>
          <a:p>
            <a:pPr algn="ctr">
              <a:defRPr/>
            </a:pPr>
            <a:r>
              <a:rPr lang="en-US" sz="1600" dirty="0">
                <a:solidFill>
                  <a:srgbClr val="1F497D"/>
                </a:solidFill>
              </a:rPr>
              <a:t>     </a:t>
            </a:r>
            <a:endParaRPr lang="en-US" sz="800" dirty="0"/>
          </a:p>
          <a:p>
            <a:pPr>
              <a:defRPr/>
            </a:pPr>
            <a:endParaRPr lang="en-US" sz="800" dirty="0"/>
          </a:p>
          <a:p>
            <a:pPr marL="365760" indent="-256032">
              <a:defRPr/>
            </a:pPr>
            <a:r>
              <a:rPr lang="en-US" sz="1100" dirty="0">
                <a:solidFill>
                  <a:srgbClr val="1F497D"/>
                </a:solidFill>
              </a:rPr>
              <a:t>	</a:t>
            </a:r>
            <a:r>
              <a:rPr lang="en-US" dirty="0">
                <a:solidFill>
                  <a:srgbClr val="1F497D"/>
                </a:solidFill>
              </a:rPr>
              <a:t>The content and materials of this session are the property of  the ADA National Network and the presenters and cannot be used and/or distributed without permission.  For permission to use training content or obtain copies of materials used as part of this program please contact adatech@adapacific.org</a:t>
            </a:r>
            <a:endParaRPr lang="pt-BR" dirty="0">
              <a:solidFill>
                <a:srgbClr val="1F497D"/>
              </a:solidFill>
            </a:endParaRPr>
          </a:p>
        </p:txBody>
      </p:sp>
      <p:pic>
        <p:nvPicPr>
          <p:cNvPr id="11" name="Picture 2">
            <a:extLst>
              <a:ext uri="{FF2B5EF4-FFF2-40B4-BE49-F238E27FC236}">
                <a16:creationId xmlns:a16="http://schemas.microsoft.com/office/drawing/2014/main" id="{40FD25EC-1CB7-4123-985B-DB6EBE0B37EB}"/>
              </a:ext>
            </a:extLst>
          </p:cNvPr>
          <p:cNvPicPr>
            <a:picLocks noChangeAspect="1" noChangeArrowheads="1"/>
          </p:cNvPicPr>
          <p:nvPr/>
        </p:nvPicPr>
        <p:blipFill rotWithShape="1">
          <a:blip r:embed="rId5" cstate="print"/>
          <a:srcRect l="16667" t="16162" r="16667" b="35354"/>
          <a:stretch/>
        </p:blipFill>
        <p:spPr bwMode="auto">
          <a:xfrm>
            <a:off x="7008812" y="5029200"/>
            <a:ext cx="304800" cy="228600"/>
          </a:xfrm>
          <a:prstGeom prst="rect">
            <a:avLst/>
          </a:prstGeom>
          <a:noFill/>
          <a:ln w="9525">
            <a:noFill/>
            <a:miter lim="800000"/>
            <a:headEnd/>
            <a:tailEnd/>
          </a:ln>
        </p:spPr>
      </p:pic>
    </p:spTree>
    <p:extLst>
      <p:ext uri="{BB962C8B-B14F-4D97-AF65-F5344CB8AC3E}">
        <p14:creationId xmlns:p14="http://schemas.microsoft.com/office/powerpoint/2010/main" val="2200620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of ADA National Network">
            <a:extLst>
              <a:ext uri="{FF2B5EF4-FFF2-40B4-BE49-F238E27FC236}">
                <a16:creationId xmlns:a16="http://schemas.microsoft.com/office/drawing/2014/main" id="{4A4F6C8D-A484-4DDB-8E56-B49FABC2CB77}"/>
              </a:ext>
            </a:extLst>
          </p:cNvPr>
          <p:cNvPicPr>
            <a:picLocks noChangeAspect="1"/>
          </p:cNvPicPr>
          <p:nvPr/>
        </p:nvPicPr>
        <p:blipFill>
          <a:blip r:embed="rId3"/>
          <a:stretch>
            <a:fillRect/>
          </a:stretch>
        </p:blipFill>
        <p:spPr>
          <a:xfrm>
            <a:off x="-1588" y="18749"/>
            <a:ext cx="2482370" cy="836995"/>
          </a:xfrm>
          <a:prstGeom prst="rect">
            <a:avLst/>
          </a:prstGeom>
        </p:spPr>
      </p:pic>
      <p:sp>
        <p:nvSpPr>
          <p:cNvPr id="6" name="Slide Number Placeholder 5">
            <a:extLst>
              <a:ext uri="{FF2B5EF4-FFF2-40B4-BE49-F238E27FC236}">
                <a16:creationId xmlns:a16="http://schemas.microsoft.com/office/drawing/2014/main" id="{225FBADC-227A-4109-AA4F-C5A1129E7F22}"/>
              </a:ext>
            </a:extLst>
          </p:cNvPr>
          <p:cNvSpPr>
            <a:spLocks noGrp="1"/>
          </p:cNvSpPr>
          <p:nvPr>
            <p:ph type="sldNum" sz="quarter" idx="12"/>
          </p:nvPr>
        </p:nvSpPr>
        <p:spPr/>
        <p:txBody>
          <a:bodyPr/>
          <a:lstStyle/>
          <a:p>
            <a:pPr algn="r" defTabSz="457200"/>
            <a:fld id="{2DD240B6-99DF-40F7-BFC7-5DD8D3F7E631}" type="slidenum">
              <a:rPr lang="en-US">
                <a:solidFill>
                  <a:prstClr val="black">
                    <a:tint val="75000"/>
                  </a:prstClr>
                </a:solidFill>
                <a:latin typeface="Calibri"/>
              </a:rPr>
              <a:pPr algn="r" defTabSz="457200"/>
              <a:t>10</a:t>
            </a:fld>
            <a:endParaRPr lang="en-US" dirty="0">
              <a:solidFill>
                <a:prstClr val="black">
                  <a:tint val="75000"/>
                </a:prstClr>
              </a:solidFill>
              <a:latin typeface="Calibri"/>
            </a:endParaRPr>
          </a:p>
        </p:txBody>
      </p:sp>
      <p:sp>
        <p:nvSpPr>
          <p:cNvPr id="8" name="Title 7"/>
          <p:cNvSpPr>
            <a:spLocks noGrp="1"/>
          </p:cNvSpPr>
          <p:nvPr>
            <p:ph type="title"/>
          </p:nvPr>
        </p:nvSpPr>
        <p:spPr>
          <a:xfrm>
            <a:off x="1" y="885907"/>
            <a:ext cx="12188824" cy="790493"/>
          </a:xfrm>
        </p:spPr>
        <p:txBody>
          <a:bodyPr>
            <a:noAutofit/>
          </a:bodyPr>
          <a:lstStyle/>
          <a:p>
            <a:r>
              <a:rPr lang="en-US" sz="3200" dirty="0">
                <a:solidFill>
                  <a:schemeClr val="tx1"/>
                </a:solidFill>
              </a:rPr>
              <a:t>Who Does this Cover?</a:t>
            </a:r>
          </a:p>
        </p:txBody>
      </p:sp>
      <p:sp>
        <p:nvSpPr>
          <p:cNvPr id="9" name="Content Placeholder 2"/>
          <p:cNvSpPr>
            <a:spLocks noGrp="1"/>
          </p:cNvSpPr>
          <p:nvPr>
            <p:ph idx="1"/>
          </p:nvPr>
        </p:nvSpPr>
        <p:spPr>
          <a:xfrm>
            <a:off x="836612" y="1752600"/>
            <a:ext cx="10515600" cy="4572000"/>
          </a:xfrm>
        </p:spPr>
        <p:txBody>
          <a:bodyPr>
            <a:normAutofit/>
          </a:bodyPr>
          <a:lstStyle/>
          <a:p>
            <a:pPr marL="0" indent="0">
              <a:lnSpc>
                <a:spcPct val="110000"/>
              </a:lnSpc>
              <a:spcBef>
                <a:spcPts val="0"/>
              </a:spcBef>
              <a:buNone/>
            </a:pPr>
            <a:r>
              <a:rPr lang="en-US" sz="3100" dirty="0"/>
              <a:t>People with physical, mental, cognitive, or intellectual limitations such as difficulty:</a:t>
            </a:r>
          </a:p>
          <a:p>
            <a:pPr lvl="1">
              <a:lnSpc>
                <a:spcPct val="110000"/>
              </a:lnSpc>
              <a:spcBef>
                <a:spcPts val="600"/>
              </a:spcBef>
              <a:buFont typeface="Arial" panose="020B0604020202020204" pitchFamily="34" charset="0"/>
              <a:buChar char="•"/>
            </a:pPr>
            <a:r>
              <a:rPr lang="en-US" sz="2700" dirty="0"/>
              <a:t>Walking, balancing, climbing</a:t>
            </a:r>
          </a:p>
          <a:p>
            <a:pPr lvl="1">
              <a:lnSpc>
                <a:spcPct val="110000"/>
              </a:lnSpc>
              <a:spcBef>
                <a:spcPts val="600"/>
              </a:spcBef>
              <a:buFont typeface="Arial" panose="020B0604020202020204" pitchFamily="34" charset="0"/>
              <a:buChar char="•"/>
            </a:pPr>
            <a:r>
              <a:rPr lang="en-US" sz="2700" dirty="0"/>
              <a:t>Seeing or hearing</a:t>
            </a:r>
          </a:p>
          <a:p>
            <a:pPr lvl="1">
              <a:lnSpc>
                <a:spcPct val="110000"/>
              </a:lnSpc>
              <a:spcBef>
                <a:spcPts val="600"/>
              </a:spcBef>
              <a:buFont typeface="Arial" panose="020B0604020202020204" pitchFamily="34" charset="0"/>
              <a:buChar char="•"/>
            </a:pPr>
            <a:r>
              <a:rPr lang="en-US" sz="2700" dirty="0"/>
              <a:t>Reading </a:t>
            </a:r>
          </a:p>
          <a:p>
            <a:pPr lvl="1">
              <a:lnSpc>
                <a:spcPct val="110000"/>
              </a:lnSpc>
              <a:spcBef>
                <a:spcPts val="600"/>
              </a:spcBef>
              <a:buFont typeface="Arial" panose="020B0604020202020204" pitchFamily="34" charset="0"/>
              <a:buChar char="•"/>
            </a:pPr>
            <a:r>
              <a:rPr lang="en-US" sz="2700" dirty="0"/>
              <a:t>Understanding or remembering </a:t>
            </a:r>
          </a:p>
          <a:p>
            <a:pPr marL="859536" lvl="1">
              <a:lnSpc>
                <a:spcPct val="110000"/>
              </a:lnSpc>
              <a:spcBef>
                <a:spcPts val="1200"/>
              </a:spcBef>
              <a:buFont typeface="Arial" panose="020B0604020202020204" pitchFamily="34" charset="0"/>
              <a:buChar char="•"/>
            </a:pPr>
            <a:endParaRPr lang="en-US" sz="2600" dirty="0"/>
          </a:p>
        </p:txBody>
      </p:sp>
    </p:spTree>
    <p:extLst>
      <p:ext uri="{BB962C8B-B14F-4D97-AF65-F5344CB8AC3E}">
        <p14:creationId xmlns:p14="http://schemas.microsoft.com/office/powerpoint/2010/main" val="1910724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of ADA National Network">
            <a:extLst>
              <a:ext uri="{FF2B5EF4-FFF2-40B4-BE49-F238E27FC236}">
                <a16:creationId xmlns:a16="http://schemas.microsoft.com/office/drawing/2014/main" id="{4A4F6C8D-A484-4DDB-8E56-B49FABC2CB77}"/>
              </a:ext>
            </a:extLst>
          </p:cNvPr>
          <p:cNvPicPr>
            <a:picLocks noChangeAspect="1"/>
          </p:cNvPicPr>
          <p:nvPr/>
        </p:nvPicPr>
        <p:blipFill>
          <a:blip r:embed="rId3"/>
          <a:stretch>
            <a:fillRect/>
          </a:stretch>
        </p:blipFill>
        <p:spPr>
          <a:xfrm>
            <a:off x="-1588" y="18749"/>
            <a:ext cx="2482370" cy="836995"/>
          </a:xfrm>
          <a:prstGeom prst="rect">
            <a:avLst/>
          </a:prstGeom>
        </p:spPr>
      </p:pic>
      <p:sp>
        <p:nvSpPr>
          <p:cNvPr id="6" name="Slide Number Placeholder 5">
            <a:extLst>
              <a:ext uri="{FF2B5EF4-FFF2-40B4-BE49-F238E27FC236}">
                <a16:creationId xmlns:a16="http://schemas.microsoft.com/office/drawing/2014/main" id="{225FBADC-227A-4109-AA4F-C5A1129E7F22}"/>
              </a:ext>
            </a:extLst>
          </p:cNvPr>
          <p:cNvSpPr>
            <a:spLocks noGrp="1"/>
          </p:cNvSpPr>
          <p:nvPr>
            <p:ph type="sldNum" sz="quarter" idx="12"/>
          </p:nvPr>
        </p:nvSpPr>
        <p:spPr/>
        <p:txBody>
          <a:bodyPr/>
          <a:lstStyle/>
          <a:p>
            <a:pPr algn="r" defTabSz="457200"/>
            <a:fld id="{2DD240B6-99DF-40F7-BFC7-5DD8D3F7E631}" type="slidenum">
              <a:rPr lang="en-US">
                <a:solidFill>
                  <a:prstClr val="black">
                    <a:tint val="75000"/>
                  </a:prstClr>
                </a:solidFill>
                <a:latin typeface="Calibri"/>
              </a:rPr>
              <a:pPr algn="r" defTabSz="457200"/>
              <a:t>11</a:t>
            </a:fld>
            <a:endParaRPr lang="en-US" dirty="0">
              <a:solidFill>
                <a:prstClr val="black">
                  <a:tint val="75000"/>
                </a:prstClr>
              </a:solidFill>
              <a:latin typeface="Calibri"/>
            </a:endParaRPr>
          </a:p>
        </p:txBody>
      </p:sp>
      <p:sp>
        <p:nvSpPr>
          <p:cNvPr id="8" name="Title 7"/>
          <p:cNvSpPr>
            <a:spLocks noGrp="1"/>
          </p:cNvSpPr>
          <p:nvPr>
            <p:ph type="title"/>
          </p:nvPr>
        </p:nvSpPr>
        <p:spPr>
          <a:xfrm>
            <a:off x="1" y="885907"/>
            <a:ext cx="12188824" cy="3076493"/>
          </a:xfrm>
        </p:spPr>
        <p:txBody>
          <a:bodyPr>
            <a:noAutofit/>
          </a:bodyPr>
          <a:lstStyle/>
          <a:p>
            <a:r>
              <a:rPr lang="en-US" sz="3200" dirty="0">
                <a:solidFill>
                  <a:schemeClr val="tx1"/>
                </a:solidFill>
              </a:rPr>
              <a:t>Access to Health Care:</a:t>
            </a:r>
            <a:br>
              <a:rPr lang="en-US" sz="3200" dirty="0">
                <a:solidFill>
                  <a:schemeClr val="tx1"/>
                </a:solidFill>
              </a:rPr>
            </a:br>
            <a:br>
              <a:rPr lang="en-US" sz="3200" dirty="0">
                <a:solidFill>
                  <a:schemeClr val="tx1"/>
                </a:solidFill>
              </a:rPr>
            </a:br>
            <a:r>
              <a:rPr lang="en-US" sz="3200" dirty="0">
                <a:solidFill>
                  <a:schemeClr val="tx1"/>
                </a:solidFill>
              </a:rPr>
              <a:t>Physical accessibility of buildings and facilities</a:t>
            </a:r>
            <a:br>
              <a:rPr lang="en-US" sz="3200" dirty="0">
                <a:solidFill>
                  <a:schemeClr val="tx1"/>
                </a:solidFill>
              </a:rPr>
            </a:br>
            <a:endParaRPr lang="en-US" sz="3200" dirty="0">
              <a:solidFill>
                <a:schemeClr val="tx1"/>
              </a:solidFill>
            </a:endParaRPr>
          </a:p>
        </p:txBody>
      </p:sp>
    </p:spTree>
    <p:extLst>
      <p:ext uri="{BB962C8B-B14F-4D97-AF65-F5344CB8AC3E}">
        <p14:creationId xmlns:p14="http://schemas.microsoft.com/office/powerpoint/2010/main" val="2113532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EA4961F-9F9F-428B-8B20-5259F8792D7D}"/>
              </a:ext>
            </a:extLst>
          </p:cNvPr>
          <p:cNvSpPr>
            <a:spLocks noGrp="1"/>
          </p:cNvSpPr>
          <p:nvPr>
            <p:ph type="sldNum" sz="quarter" idx="12"/>
          </p:nvPr>
        </p:nvSpPr>
        <p:spPr/>
        <p:txBody>
          <a:bodyPr/>
          <a:lstStyle/>
          <a:p>
            <a:pPr algn="r"/>
            <a:fld id="{2DD240B6-99DF-40F7-BFC7-5DD8D3F7E631}" type="slidenum">
              <a:rPr lang="en-US" smtClean="0"/>
              <a:pPr algn="r"/>
              <a:t>12</a:t>
            </a:fld>
            <a:endParaRPr lang="en-US" dirty="0"/>
          </a:p>
        </p:txBody>
      </p:sp>
      <p:pic>
        <p:nvPicPr>
          <p:cNvPr id="6" name="Picture 5">
            <a:extLst>
              <a:ext uri="{FF2B5EF4-FFF2-40B4-BE49-F238E27FC236}">
                <a16:creationId xmlns:a16="http://schemas.microsoft.com/office/drawing/2014/main" id="{383CB5DE-DDB4-409F-B40E-173564A635AE}"/>
              </a:ext>
            </a:extLst>
          </p:cNvPr>
          <p:cNvPicPr>
            <a:picLocks noChangeAspect="1"/>
          </p:cNvPicPr>
          <p:nvPr/>
        </p:nvPicPr>
        <p:blipFill>
          <a:blip r:embed="rId3"/>
          <a:stretch>
            <a:fillRect/>
          </a:stretch>
        </p:blipFill>
        <p:spPr>
          <a:xfrm>
            <a:off x="33048" y="20520"/>
            <a:ext cx="2481287" cy="835224"/>
          </a:xfrm>
          <a:prstGeom prst="rect">
            <a:avLst/>
          </a:prstGeom>
        </p:spPr>
      </p:pic>
      <p:sp>
        <p:nvSpPr>
          <p:cNvPr id="7" name="Rectangle 6">
            <a:extLst>
              <a:ext uri="{FF2B5EF4-FFF2-40B4-BE49-F238E27FC236}">
                <a16:creationId xmlns:a16="http://schemas.microsoft.com/office/drawing/2014/main" id="{D0215313-0039-4716-BD75-9F65064C9844}"/>
              </a:ext>
            </a:extLst>
          </p:cNvPr>
          <p:cNvSpPr/>
          <p:nvPr/>
        </p:nvSpPr>
        <p:spPr>
          <a:xfrm>
            <a:off x="3351212" y="145744"/>
            <a:ext cx="5726568" cy="584775"/>
          </a:xfrm>
          <a:prstGeom prst="rect">
            <a:avLst/>
          </a:prstGeom>
        </p:spPr>
        <p:txBody>
          <a:bodyPr wrap="none">
            <a:spAutoFit/>
          </a:bodyPr>
          <a:lstStyle/>
          <a:p>
            <a:r>
              <a:rPr lang="en-US" sz="3200" b="1" dirty="0">
                <a:solidFill>
                  <a:prstClr val="black"/>
                </a:solidFill>
                <a:latin typeface="Calibri" charset="0"/>
                <a:ea typeface="MS PGothic" charset="0"/>
                <a:cs typeface="+mj-cs"/>
              </a:rPr>
              <a:t>Physical Accessibility of Facilities</a:t>
            </a:r>
            <a:endParaRPr lang="en-US" dirty="0"/>
          </a:p>
        </p:txBody>
      </p:sp>
      <p:pic>
        <p:nvPicPr>
          <p:cNvPr id="8" name="Picture 8" descr="Built-up Curb Ramp - new construction.JPG">
            <a:extLst>
              <a:ext uri="{FF2B5EF4-FFF2-40B4-BE49-F238E27FC236}">
                <a16:creationId xmlns:a16="http://schemas.microsoft.com/office/drawing/2014/main" id="{EEEE2B6B-4F1A-4661-8C2C-3755752F36CF}"/>
              </a:ext>
            </a:extLst>
          </p:cNvPr>
          <p:cNvPicPr>
            <a:picLocks noChangeAspect="1"/>
          </p:cNvPicPr>
          <p:nvPr/>
        </p:nvPicPr>
        <p:blipFill rotWithShape="1">
          <a:blip r:embed="rId4">
            <a:extLst>
              <a:ext uri="{28A0092B-C50C-407E-A947-70E740481C1C}">
                <a14:useLocalDpi xmlns:a14="http://schemas.microsoft.com/office/drawing/2010/main" val="0"/>
              </a:ext>
            </a:extLst>
          </a:blip>
          <a:srcRect l="25447" r="10805"/>
          <a:stretch/>
        </p:blipFill>
        <p:spPr bwMode="auto">
          <a:xfrm>
            <a:off x="1610262" y="1545663"/>
            <a:ext cx="4468707" cy="424101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Picture of man attempting to get into his wheelchair from his car with a ramp close to his car.">
            <a:extLst>
              <a:ext uri="{FF2B5EF4-FFF2-40B4-BE49-F238E27FC236}">
                <a16:creationId xmlns:a16="http://schemas.microsoft.com/office/drawing/2014/main" id="{8EB16B88-53E9-4091-898E-1331380149B3}"/>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088" r="2" b="2"/>
          <a:stretch/>
        </p:blipFill>
        <p:spPr bwMode="auto">
          <a:xfrm>
            <a:off x="7161212" y="1548223"/>
            <a:ext cx="3480751" cy="411820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77203B40-5470-48DF-BF33-1A19490CDA05}"/>
              </a:ext>
            </a:extLst>
          </p:cNvPr>
          <p:cNvSpPr txBox="1"/>
          <p:nvPr/>
        </p:nvSpPr>
        <p:spPr>
          <a:xfrm>
            <a:off x="5429881" y="876481"/>
            <a:ext cx="1298176" cy="523220"/>
          </a:xfrm>
          <a:prstGeom prst="rect">
            <a:avLst/>
          </a:prstGeom>
          <a:noFill/>
        </p:spPr>
        <p:txBody>
          <a:bodyPr wrap="none" rtlCol="0">
            <a:spAutoFit/>
          </a:bodyPr>
          <a:lstStyle/>
          <a:p>
            <a:pPr algn="ctr"/>
            <a:r>
              <a:rPr lang="en-US" sz="2800" b="1" dirty="0"/>
              <a:t>Parking</a:t>
            </a:r>
          </a:p>
        </p:txBody>
      </p:sp>
    </p:spTree>
    <p:extLst>
      <p:ext uri="{BB962C8B-B14F-4D97-AF65-F5344CB8AC3E}">
        <p14:creationId xmlns:p14="http://schemas.microsoft.com/office/powerpoint/2010/main" val="2599919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of ADA National Network">
            <a:extLst>
              <a:ext uri="{FF2B5EF4-FFF2-40B4-BE49-F238E27FC236}">
                <a16:creationId xmlns:a16="http://schemas.microsoft.com/office/drawing/2014/main" id="{4A4F6C8D-A484-4DDB-8E56-B49FABC2CB77}"/>
              </a:ext>
            </a:extLst>
          </p:cNvPr>
          <p:cNvPicPr>
            <a:picLocks noChangeAspect="1"/>
          </p:cNvPicPr>
          <p:nvPr/>
        </p:nvPicPr>
        <p:blipFill>
          <a:blip r:embed="rId3"/>
          <a:stretch>
            <a:fillRect/>
          </a:stretch>
        </p:blipFill>
        <p:spPr>
          <a:xfrm>
            <a:off x="-1588" y="18749"/>
            <a:ext cx="2482370" cy="836995"/>
          </a:xfrm>
          <a:prstGeom prst="rect">
            <a:avLst/>
          </a:prstGeom>
        </p:spPr>
      </p:pic>
      <p:sp>
        <p:nvSpPr>
          <p:cNvPr id="6" name="Slide Number Placeholder 5">
            <a:extLst>
              <a:ext uri="{FF2B5EF4-FFF2-40B4-BE49-F238E27FC236}">
                <a16:creationId xmlns:a16="http://schemas.microsoft.com/office/drawing/2014/main" id="{225FBADC-227A-4109-AA4F-C5A1129E7F22}"/>
              </a:ext>
            </a:extLst>
          </p:cNvPr>
          <p:cNvSpPr>
            <a:spLocks noGrp="1"/>
          </p:cNvSpPr>
          <p:nvPr>
            <p:ph type="sldNum" sz="quarter" idx="12"/>
          </p:nvPr>
        </p:nvSpPr>
        <p:spPr/>
        <p:txBody>
          <a:bodyPr/>
          <a:lstStyle/>
          <a:p>
            <a:pPr algn="r" defTabSz="457200"/>
            <a:fld id="{2DD240B6-99DF-40F7-BFC7-5DD8D3F7E631}" type="slidenum">
              <a:rPr lang="en-US">
                <a:solidFill>
                  <a:prstClr val="black">
                    <a:tint val="75000"/>
                  </a:prstClr>
                </a:solidFill>
                <a:latin typeface="Calibri"/>
              </a:rPr>
              <a:pPr algn="r" defTabSz="457200"/>
              <a:t>13</a:t>
            </a:fld>
            <a:endParaRPr lang="en-US" dirty="0">
              <a:solidFill>
                <a:prstClr val="black">
                  <a:tint val="75000"/>
                </a:prstClr>
              </a:solidFill>
              <a:latin typeface="Calibri"/>
            </a:endParaRPr>
          </a:p>
        </p:txBody>
      </p:sp>
      <p:sp>
        <p:nvSpPr>
          <p:cNvPr id="8" name="Title 7"/>
          <p:cNvSpPr>
            <a:spLocks noGrp="1"/>
          </p:cNvSpPr>
          <p:nvPr>
            <p:ph type="title"/>
          </p:nvPr>
        </p:nvSpPr>
        <p:spPr>
          <a:xfrm>
            <a:off x="-44538" y="65251"/>
            <a:ext cx="12188824" cy="790493"/>
          </a:xfrm>
        </p:spPr>
        <p:txBody>
          <a:bodyPr>
            <a:noAutofit/>
          </a:bodyPr>
          <a:lstStyle/>
          <a:p>
            <a:r>
              <a:rPr lang="en-US" sz="3200" dirty="0">
                <a:solidFill>
                  <a:schemeClr val="tx1"/>
                </a:solidFill>
                <a:latin typeface="Calibri" charset="0"/>
                <a:ea typeface="MS PGothic" charset="0"/>
              </a:rPr>
              <a:t>Physical Accessibility of Facilities</a:t>
            </a:r>
            <a:endParaRPr lang="en-US" sz="3200" dirty="0">
              <a:solidFill>
                <a:schemeClr val="tx1"/>
              </a:solidFill>
            </a:endParaRPr>
          </a:p>
        </p:txBody>
      </p:sp>
      <p:pic>
        <p:nvPicPr>
          <p:cNvPr id="18" name="Content Placeholder 8" descr="Image of parking space standard for vans with access aisle.">
            <a:extLst>
              <a:ext uri="{FF2B5EF4-FFF2-40B4-BE49-F238E27FC236}">
                <a16:creationId xmlns:a16="http://schemas.microsoft.com/office/drawing/2014/main" id="{F2DB6295-4401-4610-90DB-F621A3E5E0B4}"/>
              </a:ext>
            </a:extLst>
          </p:cNvPr>
          <p:cNvPicPr>
            <a:picLocks noChangeAspect="1"/>
          </p:cNvPicPr>
          <p:nvPr/>
        </p:nvPicPr>
        <p:blipFill rotWithShape="1">
          <a:blip r:embed="rId4"/>
          <a:srcRect l="8813" t="110" r="8257" b="14430"/>
          <a:stretch/>
        </p:blipFill>
        <p:spPr>
          <a:xfrm>
            <a:off x="238192" y="1373576"/>
            <a:ext cx="5468273" cy="4477924"/>
          </a:xfrm>
          <a:prstGeom prst="rect">
            <a:avLst/>
          </a:prstGeom>
        </p:spPr>
      </p:pic>
      <p:pic>
        <p:nvPicPr>
          <p:cNvPr id="20" name="Picture 19" descr="Image of handicapped space with access aisle adjacent. ">
            <a:extLst>
              <a:ext uri="{FF2B5EF4-FFF2-40B4-BE49-F238E27FC236}">
                <a16:creationId xmlns:a16="http://schemas.microsoft.com/office/drawing/2014/main" id="{5E179C18-E256-42D0-9E0D-7F609A757828}"/>
              </a:ext>
            </a:extLst>
          </p:cNvPr>
          <p:cNvPicPr>
            <a:picLocks noChangeAspect="1"/>
          </p:cNvPicPr>
          <p:nvPr/>
        </p:nvPicPr>
        <p:blipFill rotWithShape="1">
          <a:blip r:embed="rId5">
            <a:extLst>
              <a:ext uri="{28A0092B-C50C-407E-A947-70E740481C1C}">
                <a14:useLocalDpi xmlns:a14="http://schemas.microsoft.com/office/drawing/2010/main" val="0"/>
              </a:ext>
            </a:extLst>
          </a:blip>
          <a:srcRect l="12571" t="29283" r="32646" b="16434"/>
          <a:stretch/>
        </p:blipFill>
        <p:spPr>
          <a:xfrm>
            <a:off x="6042660" y="1597628"/>
            <a:ext cx="5385329" cy="4002112"/>
          </a:xfrm>
          <a:prstGeom prst="rect">
            <a:avLst/>
          </a:prstGeom>
        </p:spPr>
      </p:pic>
      <p:sp>
        <p:nvSpPr>
          <p:cNvPr id="21" name="TextBox 20">
            <a:extLst>
              <a:ext uri="{FF2B5EF4-FFF2-40B4-BE49-F238E27FC236}">
                <a16:creationId xmlns:a16="http://schemas.microsoft.com/office/drawing/2014/main" id="{815FCADB-32FF-467B-8570-4174EFF9F1E5}"/>
              </a:ext>
            </a:extLst>
          </p:cNvPr>
          <p:cNvSpPr txBox="1"/>
          <p:nvPr/>
        </p:nvSpPr>
        <p:spPr>
          <a:xfrm>
            <a:off x="5445324" y="853050"/>
            <a:ext cx="1298176" cy="523220"/>
          </a:xfrm>
          <a:prstGeom prst="rect">
            <a:avLst/>
          </a:prstGeom>
          <a:noFill/>
        </p:spPr>
        <p:txBody>
          <a:bodyPr wrap="none" rtlCol="0">
            <a:spAutoFit/>
          </a:bodyPr>
          <a:lstStyle/>
          <a:p>
            <a:pPr algn="ctr"/>
            <a:r>
              <a:rPr lang="en-US" sz="2800" b="1" dirty="0"/>
              <a:t>Parking</a:t>
            </a:r>
          </a:p>
        </p:txBody>
      </p:sp>
    </p:spTree>
    <p:extLst>
      <p:ext uri="{BB962C8B-B14F-4D97-AF65-F5344CB8AC3E}">
        <p14:creationId xmlns:p14="http://schemas.microsoft.com/office/powerpoint/2010/main" val="3726082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of ADA National Network">
            <a:extLst>
              <a:ext uri="{FF2B5EF4-FFF2-40B4-BE49-F238E27FC236}">
                <a16:creationId xmlns:a16="http://schemas.microsoft.com/office/drawing/2014/main" id="{4A4F6C8D-A484-4DDB-8E56-B49FABC2CB77}"/>
              </a:ext>
            </a:extLst>
          </p:cNvPr>
          <p:cNvPicPr>
            <a:picLocks noChangeAspect="1"/>
          </p:cNvPicPr>
          <p:nvPr/>
        </p:nvPicPr>
        <p:blipFill>
          <a:blip r:embed="rId3"/>
          <a:stretch>
            <a:fillRect/>
          </a:stretch>
        </p:blipFill>
        <p:spPr>
          <a:xfrm>
            <a:off x="-1588" y="18749"/>
            <a:ext cx="2482370" cy="836995"/>
          </a:xfrm>
          <a:prstGeom prst="rect">
            <a:avLst/>
          </a:prstGeom>
        </p:spPr>
      </p:pic>
      <p:sp>
        <p:nvSpPr>
          <p:cNvPr id="6" name="Slide Number Placeholder 5">
            <a:extLst>
              <a:ext uri="{FF2B5EF4-FFF2-40B4-BE49-F238E27FC236}">
                <a16:creationId xmlns:a16="http://schemas.microsoft.com/office/drawing/2014/main" id="{225FBADC-227A-4109-AA4F-C5A1129E7F22}"/>
              </a:ext>
            </a:extLst>
          </p:cNvPr>
          <p:cNvSpPr>
            <a:spLocks noGrp="1"/>
          </p:cNvSpPr>
          <p:nvPr>
            <p:ph type="sldNum" sz="quarter" idx="12"/>
          </p:nvPr>
        </p:nvSpPr>
        <p:spPr/>
        <p:txBody>
          <a:bodyPr/>
          <a:lstStyle/>
          <a:p>
            <a:pPr algn="r" defTabSz="457200"/>
            <a:fld id="{2DD240B6-99DF-40F7-BFC7-5DD8D3F7E631}" type="slidenum">
              <a:rPr lang="en-US">
                <a:solidFill>
                  <a:prstClr val="black">
                    <a:tint val="75000"/>
                  </a:prstClr>
                </a:solidFill>
                <a:latin typeface="Calibri"/>
              </a:rPr>
              <a:pPr algn="r" defTabSz="457200"/>
              <a:t>14</a:t>
            </a:fld>
            <a:endParaRPr lang="en-US" dirty="0">
              <a:solidFill>
                <a:prstClr val="black">
                  <a:tint val="75000"/>
                </a:prstClr>
              </a:solidFill>
              <a:latin typeface="Calibri"/>
            </a:endParaRPr>
          </a:p>
        </p:txBody>
      </p:sp>
      <p:sp>
        <p:nvSpPr>
          <p:cNvPr id="8" name="Title 7"/>
          <p:cNvSpPr>
            <a:spLocks noGrp="1"/>
          </p:cNvSpPr>
          <p:nvPr>
            <p:ph type="title"/>
          </p:nvPr>
        </p:nvSpPr>
        <p:spPr>
          <a:xfrm>
            <a:off x="227012" y="65251"/>
            <a:ext cx="12188824" cy="790493"/>
          </a:xfrm>
        </p:spPr>
        <p:txBody>
          <a:bodyPr>
            <a:noAutofit/>
          </a:bodyPr>
          <a:lstStyle/>
          <a:p>
            <a:r>
              <a:rPr lang="en-US" sz="3200" dirty="0">
                <a:solidFill>
                  <a:schemeClr val="tx1"/>
                </a:solidFill>
              </a:rPr>
              <a:t>Physical Accessibility of the Office</a:t>
            </a:r>
          </a:p>
        </p:txBody>
      </p:sp>
      <p:pic>
        <p:nvPicPr>
          <p:cNvPr id="9" name="Picture 8" descr="A person in a wheelchair in front of a building with steps.">
            <a:extLst>
              <a:ext uri="{FF2B5EF4-FFF2-40B4-BE49-F238E27FC236}">
                <a16:creationId xmlns:a16="http://schemas.microsoft.com/office/drawing/2014/main" id="{3C72AA92-DB3D-4C33-9852-73132BF131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7012" y="2198705"/>
            <a:ext cx="4160206" cy="2755460"/>
          </a:xfrm>
          <a:prstGeom prst="rect">
            <a:avLst/>
          </a:prstGeom>
        </p:spPr>
      </p:pic>
      <p:sp>
        <p:nvSpPr>
          <p:cNvPr id="14" name="TextBox 13">
            <a:extLst>
              <a:ext uri="{FF2B5EF4-FFF2-40B4-BE49-F238E27FC236}">
                <a16:creationId xmlns:a16="http://schemas.microsoft.com/office/drawing/2014/main" id="{71301C13-DAC9-41AD-A240-31064969DB9C}"/>
              </a:ext>
            </a:extLst>
          </p:cNvPr>
          <p:cNvSpPr txBox="1"/>
          <p:nvPr/>
        </p:nvSpPr>
        <p:spPr>
          <a:xfrm>
            <a:off x="3518650" y="853050"/>
            <a:ext cx="5151539" cy="523220"/>
          </a:xfrm>
          <a:prstGeom prst="rect">
            <a:avLst/>
          </a:prstGeom>
          <a:noFill/>
        </p:spPr>
        <p:txBody>
          <a:bodyPr wrap="none" rtlCol="0">
            <a:spAutoFit/>
          </a:bodyPr>
          <a:lstStyle/>
          <a:p>
            <a:pPr algn="ctr"/>
            <a:r>
              <a:rPr lang="en-US" sz="2800" b="1" dirty="0"/>
              <a:t>Buildings, Offices, and Restrooms</a:t>
            </a:r>
          </a:p>
        </p:txBody>
      </p:sp>
      <p:pic>
        <p:nvPicPr>
          <p:cNvPr id="16" name="Picture 15" descr="An exam table in a doctor's office against a wall with medical equipment on the wall over the table">
            <a:extLst>
              <a:ext uri="{FF2B5EF4-FFF2-40B4-BE49-F238E27FC236}">
                <a16:creationId xmlns:a16="http://schemas.microsoft.com/office/drawing/2014/main" id="{38132C56-F9C7-4193-BF0A-615FA753CBA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09892" y="2198705"/>
            <a:ext cx="4019448" cy="2674295"/>
          </a:xfrm>
          <a:prstGeom prst="rect">
            <a:avLst/>
          </a:prstGeom>
        </p:spPr>
      </p:pic>
      <p:pic>
        <p:nvPicPr>
          <p:cNvPr id="18" name="Picture 17" descr="A person in a wheelchair trying to get through a bathroom door that is too narrow.&#10;">
            <a:extLst>
              <a:ext uri="{FF2B5EF4-FFF2-40B4-BE49-F238E27FC236}">
                <a16:creationId xmlns:a16="http://schemas.microsoft.com/office/drawing/2014/main" id="{66BE06F6-B397-4348-ABB4-FF219980975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52014" y="1390125"/>
            <a:ext cx="3309799" cy="4965353"/>
          </a:xfrm>
          <a:prstGeom prst="rect">
            <a:avLst/>
          </a:prstGeom>
        </p:spPr>
      </p:pic>
    </p:spTree>
    <p:extLst>
      <p:ext uri="{BB962C8B-B14F-4D97-AF65-F5344CB8AC3E}">
        <p14:creationId xmlns:p14="http://schemas.microsoft.com/office/powerpoint/2010/main" val="3231584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of ADA National Network">
            <a:extLst>
              <a:ext uri="{FF2B5EF4-FFF2-40B4-BE49-F238E27FC236}">
                <a16:creationId xmlns:a16="http://schemas.microsoft.com/office/drawing/2014/main" id="{4A4F6C8D-A484-4DDB-8E56-B49FABC2CB77}"/>
              </a:ext>
            </a:extLst>
          </p:cNvPr>
          <p:cNvPicPr>
            <a:picLocks noChangeAspect="1"/>
          </p:cNvPicPr>
          <p:nvPr/>
        </p:nvPicPr>
        <p:blipFill>
          <a:blip r:embed="rId3"/>
          <a:stretch>
            <a:fillRect/>
          </a:stretch>
        </p:blipFill>
        <p:spPr>
          <a:xfrm>
            <a:off x="-1588" y="18749"/>
            <a:ext cx="2482370" cy="836995"/>
          </a:xfrm>
          <a:prstGeom prst="rect">
            <a:avLst/>
          </a:prstGeom>
        </p:spPr>
      </p:pic>
      <p:sp>
        <p:nvSpPr>
          <p:cNvPr id="6" name="Slide Number Placeholder 5">
            <a:extLst>
              <a:ext uri="{FF2B5EF4-FFF2-40B4-BE49-F238E27FC236}">
                <a16:creationId xmlns:a16="http://schemas.microsoft.com/office/drawing/2014/main" id="{225FBADC-227A-4109-AA4F-C5A1129E7F22}"/>
              </a:ext>
            </a:extLst>
          </p:cNvPr>
          <p:cNvSpPr>
            <a:spLocks noGrp="1"/>
          </p:cNvSpPr>
          <p:nvPr>
            <p:ph type="sldNum" sz="quarter" idx="12"/>
          </p:nvPr>
        </p:nvSpPr>
        <p:spPr/>
        <p:txBody>
          <a:bodyPr/>
          <a:lstStyle/>
          <a:p>
            <a:pPr algn="r" defTabSz="457200"/>
            <a:fld id="{2DD240B6-99DF-40F7-BFC7-5DD8D3F7E631}" type="slidenum">
              <a:rPr lang="en-US">
                <a:solidFill>
                  <a:prstClr val="black">
                    <a:tint val="75000"/>
                  </a:prstClr>
                </a:solidFill>
                <a:latin typeface="Calibri"/>
              </a:rPr>
              <a:pPr algn="r" defTabSz="457200"/>
              <a:t>15</a:t>
            </a:fld>
            <a:endParaRPr lang="en-US" dirty="0">
              <a:solidFill>
                <a:prstClr val="black">
                  <a:tint val="75000"/>
                </a:prstClr>
              </a:solidFill>
              <a:latin typeface="Calibri"/>
            </a:endParaRPr>
          </a:p>
        </p:txBody>
      </p:sp>
      <p:sp>
        <p:nvSpPr>
          <p:cNvPr id="8" name="Title 7"/>
          <p:cNvSpPr>
            <a:spLocks noGrp="1"/>
          </p:cNvSpPr>
          <p:nvPr>
            <p:ph type="title"/>
          </p:nvPr>
        </p:nvSpPr>
        <p:spPr>
          <a:xfrm>
            <a:off x="1" y="65251"/>
            <a:ext cx="12188824" cy="790493"/>
          </a:xfrm>
        </p:spPr>
        <p:txBody>
          <a:bodyPr>
            <a:noAutofit/>
          </a:bodyPr>
          <a:lstStyle/>
          <a:p>
            <a:r>
              <a:rPr lang="en-US" sz="3200" dirty="0">
                <a:solidFill>
                  <a:schemeClr val="tx1"/>
                </a:solidFill>
              </a:rPr>
              <a:t>Physical Accessibility of the Office</a:t>
            </a:r>
          </a:p>
        </p:txBody>
      </p:sp>
      <p:sp>
        <p:nvSpPr>
          <p:cNvPr id="7" name="Content Placeholder 2"/>
          <p:cNvSpPr>
            <a:spLocks noGrp="1"/>
          </p:cNvSpPr>
          <p:nvPr>
            <p:ph idx="1"/>
          </p:nvPr>
        </p:nvSpPr>
        <p:spPr>
          <a:xfrm>
            <a:off x="760412" y="1676400"/>
            <a:ext cx="10515600" cy="5029200"/>
          </a:xfrm>
        </p:spPr>
        <p:txBody>
          <a:bodyPr/>
          <a:lstStyle/>
          <a:p>
            <a:pPr marL="0" indent="0">
              <a:lnSpc>
                <a:spcPct val="110000"/>
              </a:lnSpc>
              <a:spcBef>
                <a:spcPts val="1200"/>
              </a:spcBef>
              <a:buNone/>
            </a:pPr>
            <a:r>
              <a:rPr lang="en-US" sz="2600" b="1" dirty="0">
                <a:solidFill>
                  <a:srgbClr val="376092"/>
                </a:solidFill>
                <a:ea typeface="ＭＳ Ｐゴシック" charset="0"/>
              </a:rPr>
              <a:t>						</a:t>
            </a:r>
            <a:endParaRPr lang="en-US" dirty="0">
              <a:ea typeface="ＭＳ Ｐゴシック" charset="0"/>
            </a:endParaRPr>
          </a:p>
        </p:txBody>
      </p:sp>
      <p:sp>
        <p:nvSpPr>
          <p:cNvPr id="11" name="TextBox 10">
            <a:extLst>
              <a:ext uri="{FF2B5EF4-FFF2-40B4-BE49-F238E27FC236}">
                <a16:creationId xmlns:a16="http://schemas.microsoft.com/office/drawing/2014/main" id="{FC26D5BA-7308-420E-9250-B59E912EA6B2}"/>
              </a:ext>
            </a:extLst>
          </p:cNvPr>
          <p:cNvSpPr txBox="1"/>
          <p:nvPr/>
        </p:nvSpPr>
        <p:spPr>
          <a:xfrm>
            <a:off x="3518650" y="853050"/>
            <a:ext cx="5151539" cy="523220"/>
          </a:xfrm>
          <a:prstGeom prst="rect">
            <a:avLst/>
          </a:prstGeom>
          <a:noFill/>
        </p:spPr>
        <p:txBody>
          <a:bodyPr wrap="none" rtlCol="0">
            <a:spAutoFit/>
          </a:bodyPr>
          <a:lstStyle/>
          <a:p>
            <a:pPr algn="ctr"/>
            <a:r>
              <a:rPr lang="en-US" sz="2800" b="1" dirty="0"/>
              <a:t>Buildings, Offices, and Restrooms</a:t>
            </a:r>
          </a:p>
        </p:txBody>
      </p:sp>
      <p:pic>
        <p:nvPicPr>
          <p:cNvPr id="3" name="Picture 2" descr="An exam room with movable equipment">
            <a:extLst>
              <a:ext uri="{FF2B5EF4-FFF2-40B4-BE49-F238E27FC236}">
                <a16:creationId xmlns:a16="http://schemas.microsoft.com/office/drawing/2014/main" id="{97173FFC-81F4-459F-9115-43206F1511F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969" r="3036"/>
          <a:stretch/>
        </p:blipFill>
        <p:spPr>
          <a:xfrm>
            <a:off x="3389312" y="2514600"/>
            <a:ext cx="5029200" cy="3657600"/>
          </a:xfrm>
          <a:prstGeom prst="rect">
            <a:avLst/>
          </a:prstGeom>
        </p:spPr>
      </p:pic>
      <p:pic>
        <p:nvPicPr>
          <p:cNvPr id="9" name="Picture 8" descr="Flat entry door with automatic door opener"/>
          <p:cNvPicPr>
            <a:picLocks/>
          </p:cNvPicPr>
          <p:nvPr/>
        </p:nvPicPr>
        <p:blipFill>
          <a:blip r:embed="rId5">
            <a:extLst>
              <a:ext uri="{28A0092B-C50C-407E-A947-70E740481C1C}">
                <a14:useLocalDpi xmlns:a14="http://schemas.microsoft.com/office/drawing/2010/main" val="0"/>
              </a:ext>
            </a:extLst>
          </a:blip>
          <a:stretch>
            <a:fillRect/>
          </a:stretch>
        </p:blipFill>
        <p:spPr>
          <a:xfrm>
            <a:off x="220186" y="1600200"/>
            <a:ext cx="3435826" cy="3124200"/>
          </a:xfrm>
          <a:prstGeom prst="rect">
            <a:avLst/>
          </a:prstGeom>
          <a:ln w="22225">
            <a:noFill/>
          </a:ln>
        </p:spPr>
      </p:pic>
      <p:pic>
        <p:nvPicPr>
          <p:cNvPr id="10" name="Picture 9" descr="Large fully accessible bathroom"/>
          <p:cNvPicPr>
            <a:picLocks/>
          </p:cNvPicPr>
          <p:nvPr/>
        </p:nvPicPr>
        <p:blipFill rotWithShape="1">
          <a:blip r:embed="rId6">
            <a:extLst>
              <a:ext uri="{28A0092B-C50C-407E-A947-70E740481C1C}">
                <a14:useLocalDpi xmlns:a14="http://schemas.microsoft.com/office/drawing/2010/main" val="0"/>
              </a:ext>
            </a:extLst>
          </a:blip>
          <a:srcRect l="16533"/>
          <a:stretch/>
        </p:blipFill>
        <p:spPr>
          <a:xfrm>
            <a:off x="8151812" y="1600200"/>
            <a:ext cx="3797988" cy="3276600"/>
          </a:xfrm>
          <a:prstGeom prst="rect">
            <a:avLst/>
          </a:prstGeom>
          <a:ln w="22225">
            <a:noFill/>
          </a:ln>
        </p:spPr>
      </p:pic>
    </p:spTree>
    <p:extLst>
      <p:ext uri="{BB962C8B-B14F-4D97-AF65-F5344CB8AC3E}">
        <p14:creationId xmlns:p14="http://schemas.microsoft.com/office/powerpoint/2010/main" val="2668375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of ADA National Network">
            <a:extLst>
              <a:ext uri="{FF2B5EF4-FFF2-40B4-BE49-F238E27FC236}">
                <a16:creationId xmlns:a16="http://schemas.microsoft.com/office/drawing/2014/main" id="{4A4F6C8D-A484-4DDB-8E56-B49FABC2CB77}"/>
              </a:ext>
            </a:extLst>
          </p:cNvPr>
          <p:cNvPicPr>
            <a:picLocks noChangeAspect="1"/>
          </p:cNvPicPr>
          <p:nvPr/>
        </p:nvPicPr>
        <p:blipFill>
          <a:blip r:embed="rId3"/>
          <a:stretch>
            <a:fillRect/>
          </a:stretch>
        </p:blipFill>
        <p:spPr>
          <a:xfrm>
            <a:off x="-1588" y="18749"/>
            <a:ext cx="2482370" cy="836995"/>
          </a:xfrm>
          <a:prstGeom prst="rect">
            <a:avLst/>
          </a:prstGeom>
        </p:spPr>
      </p:pic>
      <p:sp>
        <p:nvSpPr>
          <p:cNvPr id="6" name="Slide Number Placeholder 5">
            <a:extLst>
              <a:ext uri="{FF2B5EF4-FFF2-40B4-BE49-F238E27FC236}">
                <a16:creationId xmlns:a16="http://schemas.microsoft.com/office/drawing/2014/main" id="{225FBADC-227A-4109-AA4F-C5A1129E7F22}"/>
              </a:ext>
            </a:extLst>
          </p:cNvPr>
          <p:cNvSpPr>
            <a:spLocks noGrp="1"/>
          </p:cNvSpPr>
          <p:nvPr>
            <p:ph type="sldNum" sz="quarter" idx="12"/>
          </p:nvPr>
        </p:nvSpPr>
        <p:spPr/>
        <p:txBody>
          <a:bodyPr/>
          <a:lstStyle/>
          <a:p>
            <a:pPr algn="r" defTabSz="457200"/>
            <a:fld id="{2DD240B6-99DF-40F7-BFC7-5DD8D3F7E631}" type="slidenum">
              <a:rPr lang="en-US">
                <a:solidFill>
                  <a:prstClr val="black">
                    <a:tint val="75000"/>
                  </a:prstClr>
                </a:solidFill>
                <a:latin typeface="Calibri"/>
              </a:rPr>
              <a:pPr algn="r" defTabSz="457200"/>
              <a:t>16</a:t>
            </a:fld>
            <a:endParaRPr lang="en-US" dirty="0">
              <a:solidFill>
                <a:prstClr val="black">
                  <a:tint val="75000"/>
                </a:prstClr>
              </a:solidFill>
              <a:latin typeface="Calibri"/>
            </a:endParaRPr>
          </a:p>
        </p:txBody>
      </p:sp>
      <p:sp>
        <p:nvSpPr>
          <p:cNvPr id="8" name="Title 7"/>
          <p:cNvSpPr>
            <a:spLocks noGrp="1"/>
          </p:cNvSpPr>
          <p:nvPr>
            <p:ph type="title"/>
          </p:nvPr>
        </p:nvSpPr>
        <p:spPr>
          <a:xfrm>
            <a:off x="1" y="885907"/>
            <a:ext cx="12188824" cy="3076493"/>
          </a:xfrm>
        </p:spPr>
        <p:txBody>
          <a:bodyPr>
            <a:noAutofit/>
          </a:bodyPr>
          <a:lstStyle/>
          <a:p>
            <a:r>
              <a:rPr lang="en-US" sz="3200" dirty="0">
                <a:solidFill>
                  <a:schemeClr val="tx1"/>
                </a:solidFill>
              </a:rPr>
              <a:t>Access to Health Care:</a:t>
            </a:r>
            <a:br>
              <a:rPr lang="en-US" sz="3200" dirty="0">
                <a:solidFill>
                  <a:schemeClr val="tx1"/>
                </a:solidFill>
              </a:rPr>
            </a:br>
            <a:br>
              <a:rPr lang="en-US" sz="3200" dirty="0">
                <a:solidFill>
                  <a:schemeClr val="tx1"/>
                </a:solidFill>
              </a:rPr>
            </a:br>
            <a:r>
              <a:rPr lang="en-US" sz="3200" dirty="0">
                <a:solidFill>
                  <a:schemeClr val="tx1"/>
                </a:solidFill>
              </a:rPr>
              <a:t>Accessible Equipment</a:t>
            </a:r>
            <a:br>
              <a:rPr lang="en-US" sz="3200" dirty="0">
                <a:solidFill>
                  <a:schemeClr val="tx1"/>
                </a:solidFill>
              </a:rPr>
            </a:br>
            <a:endParaRPr lang="en-US" sz="3200" dirty="0">
              <a:solidFill>
                <a:schemeClr val="tx1"/>
              </a:solidFill>
            </a:endParaRPr>
          </a:p>
        </p:txBody>
      </p:sp>
    </p:spTree>
    <p:extLst>
      <p:ext uri="{BB962C8B-B14F-4D97-AF65-F5344CB8AC3E}">
        <p14:creationId xmlns:p14="http://schemas.microsoft.com/office/powerpoint/2010/main" val="778869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of ADA National Network">
            <a:extLst>
              <a:ext uri="{FF2B5EF4-FFF2-40B4-BE49-F238E27FC236}">
                <a16:creationId xmlns:a16="http://schemas.microsoft.com/office/drawing/2014/main" id="{4A4F6C8D-A484-4DDB-8E56-B49FABC2CB77}"/>
              </a:ext>
            </a:extLst>
          </p:cNvPr>
          <p:cNvPicPr>
            <a:picLocks noChangeAspect="1"/>
          </p:cNvPicPr>
          <p:nvPr/>
        </p:nvPicPr>
        <p:blipFill>
          <a:blip r:embed="rId4"/>
          <a:stretch>
            <a:fillRect/>
          </a:stretch>
        </p:blipFill>
        <p:spPr>
          <a:xfrm>
            <a:off x="-1588" y="18749"/>
            <a:ext cx="2482370" cy="836995"/>
          </a:xfrm>
          <a:prstGeom prst="rect">
            <a:avLst/>
          </a:prstGeom>
        </p:spPr>
      </p:pic>
      <p:sp>
        <p:nvSpPr>
          <p:cNvPr id="6" name="Slide Number Placeholder 5">
            <a:extLst>
              <a:ext uri="{FF2B5EF4-FFF2-40B4-BE49-F238E27FC236}">
                <a16:creationId xmlns:a16="http://schemas.microsoft.com/office/drawing/2014/main" id="{225FBADC-227A-4109-AA4F-C5A1129E7F22}"/>
              </a:ext>
            </a:extLst>
          </p:cNvPr>
          <p:cNvSpPr>
            <a:spLocks noGrp="1"/>
          </p:cNvSpPr>
          <p:nvPr>
            <p:ph type="sldNum" sz="quarter" idx="12"/>
          </p:nvPr>
        </p:nvSpPr>
        <p:spPr/>
        <p:txBody>
          <a:bodyPr/>
          <a:lstStyle/>
          <a:p>
            <a:pPr algn="r" defTabSz="457200"/>
            <a:fld id="{2DD240B6-99DF-40F7-BFC7-5DD8D3F7E631}" type="slidenum">
              <a:rPr lang="en-US">
                <a:solidFill>
                  <a:prstClr val="black">
                    <a:tint val="75000"/>
                  </a:prstClr>
                </a:solidFill>
                <a:latin typeface="Calibri"/>
              </a:rPr>
              <a:pPr algn="r" defTabSz="457200"/>
              <a:t>17</a:t>
            </a:fld>
            <a:endParaRPr lang="en-US" dirty="0">
              <a:solidFill>
                <a:prstClr val="black">
                  <a:tint val="75000"/>
                </a:prstClr>
              </a:solidFill>
              <a:latin typeface="Calibri"/>
            </a:endParaRPr>
          </a:p>
        </p:txBody>
      </p:sp>
      <p:sp>
        <p:nvSpPr>
          <p:cNvPr id="8" name="Title 7"/>
          <p:cNvSpPr>
            <a:spLocks noGrp="1"/>
          </p:cNvSpPr>
          <p:nvPr>
            <p:ph type="title"/>
          </p:nvPr>
        </p:nvSpPr>
        <p:spPr>
          <a:xfrm>
            <a:off x="-37812" y="65182"/>
            <a:ext cx="12188824" cy="790493"/>
          </a:xfrm>
        </p:spPr>
        <p:txBody>
          <a:bodyPr>
            <a:noAutofit/>
          </a:bodyPr>
          <a:lstStyle/>
          <a:p>
            <a:r>
              <a:rPr lang="en-US" sz="3200" dirty="0">
                <a:solidFill>
                  <a:schemeClr val="tx1"/>
                </a:solidFill>
              </a:rPr>
              <a:t>Accessible Equipment</a:t>
            </a:r>
          </a:p>
        </p:txBody>
      </p:sp>
      <p:graphicFrame>
        <p:nvGraphicFramePr>
          <p:cNvPr id="11" name="Object 5" descr="Woman using crutches trying to balance herself to get onto a high exam table"/>
          <p:cNvGraphicFramePr>
            <a:graphicFrameLocks/>
          </p:cNvGraphicFramePr>
          <p:nvPr>
            <p:extLst>
              <p:ext uri="{D42A27DB-BD31-4B8C-83A1-F6EECF244321}">
                <p14:modId xmlns:p14="http://schemas.microsoft.com/office/powerpoint/2010/main" val="2267283067"/>
              </p:ext>
            </p:extLst>
          </p:nvPr>
        </p:nvGraphicFramePr>
        <p:xfrm>
          <a:off x="651982" y="1524000"/>
          <a:ext cx="4832830" cy="3886200"/>
        </p:xfrm>
        <a:graphic>
          <a:graphicData uri="http://schemas.openxmlformats.org/presentationml/2006/ole">
            <mc:AlternateContent xmlns:mc="http://schemas.openxmlformats.org/markup-compatibility/2006">
              <mc:Choice xmlns:v="urn:schemas-microsoft-com:vml" Requires="v">
                <p:oleObj spid="_x0000_s2103" name="Image" r:id="rId5" imgW="5486597" imgH="3657731" progId="PhotoshopElements.Image.2">
                  <p:embed/>
                </p:oleObj>
              </mc:Choice>
              <mc:Fallback>
                <p:oleObj name="Image" r:id="rId5" imgW="5486597" imgH="3657731" progId="PhotoshopElements.Image.2">
                  <p:embed/>
                  <p:pic>
                    <p:nvPicPr>
                      <p:cNvPr id="5" name="Object 5" descr="Woman using crutches trying to balance herself to get onto a high exam tab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982" y="1524000"/>
                        <a:ext cx="4832830" cy="3886200"/>
                      </a:xfrm>
                      <a:prstGeom prst="rect">
                        <a:avLst/>
                      </a:prstGeom>
                      <a:solidFill>
                        <a:schemeClr val="bg1"/>
                      </a:solidFill>
                      <a:ln w="22225">
                        <a:noFill/>
                      </a:ln>
                      <a:effectLst/>
                      <a:extLst/>
                    </p:spPr>
                  </p:pic>
                </p:oleObj>
              </mc:Fallback>
            </mc:AlternateContent>
          </a:graphicData>
        </a:graphic>
      </p:graphicFrame>
      <p:pic>
        <p:nvPicPr>
          <p:cNvPr id="5" name="Picture 4" descr="A doctor standing next to a standing weight scale&#10;">
            <a:extLst>
              <a:ext uri="{FF2B5EF4-FFF2-40B4-BE49-F238E27FC236}">
                <a16:creationId xmlns:a16="http://schemas.microsoft.com/office/drawing/2014/main" id="{EF96A304-2AC1-476E-AAE2-ACB15F06BE1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04014" y="1524000"/>
            <a:ext cx="5016155" cy="3886200"/>
          </a:xfrm>
          <a:prstGeom prst="rect">
            <a:avLst/>
          </a:prstGeom>
        </p:spPr>
      </p:pic>
    </p:spTree>
    <p:extLst>
      <p:ext uri="{BB962C8B-B14F-4D97-AF65-F5344CB8AC3E}">
        <p14:creationId xmlns:p14="http://schemas.microsoft.com/office/powerpoint/2010/main" val="1136681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of ADA National Network">
            <a:extLst>
              <a:ext uri="{FF2B5EF4-FFF2-40B4-BE49-F238E27FC236}">
                <a16:creationId xmlns:a16="http://schemas.microsoft.com/office/drawing/2014/main" id="{4A4F6C8D-A484-4DDB-8E56-B49FABC2CB77}"/>
              </a:ext>
            </a:extLst>
          </p:cNvPr>
          <p:cNvPicPr>
            <a:picLocks noChangeAspect="1"/>
          </p:cNvPicPr>
          <p:nvPr/>
        </p:nvPicPr>
        <p:blipFill>
          <a:blip r:embed="rId3"/>
          <a:stretch>
            <a:fillRect/>
          </a:stretch>
        </p:blipFill>
        <p:spPr>
          <a:xfrm>
            <a:off x="-1588" y="18749"/>
            <a:ext cx="2482370" cy="836995"/>
          </a:xfrm>
          <a:prstGeom prst="rect">
            <a:avLst/>
          </a:prstGeom>
        </p:spPr>
      </p:pic>
      <p:sp>
        <p:nvSpPr>
          <p:cNvPr id="6" name="Slide Number Placeholder 5">
            <a:extLst>
              <a:ext uri="{FF2B5EF4-FFF2-40B4-BE49-F238E27FC236}">
                <a16:creationId xmlns:a16="http://schemas.microsoft.com/office/drawing/2014/main" id="{225FBADC-227A-4109-AA4F-C5A1129E7F22}"/>
              </a:ext>
            </a:extLst>
          </p:cNvPr>
          <p:cNvSpPr>
            <a:spLocks noGrp="1"/>
          </p:cNvSpPr>
          <p:nvPr>
            <p:ph type="sldNum" sz="quarter" idx="12"/>
          </p:nvPr>
        </p:nvSpPr>
        <p:spPr/>
        <p:txBody>
          <a:bodyPr/>
          <a:lstStyle/>
          <a:p>
            <a:pPr algn="r" defTabSz="457200"/>
            <a:fld id="{2DD240B6-99DF-40F7-BFC7-5DD8D3F7E631}" type="slidenum">
              <a:rPr lang="en-US">
                <a:solidFill>
                  <a:prstClr val="black">
                    <a:tint val="75000"/>
                  </a:prstClr>
                </a:solidFill>
                <a:latin typeface="Calibri"/>
              </a:rPr>
              <a:pPr algn="r" defTabSz="457200"/>
              <a:t>18</a:t>
            </a:fld>
            <a:endParaRPr lang="en-US" dirty="0">
              <a:solidFill>
                <a:prstClr val="black">
                  <a:tint val="75000"/>
                </a:prstClr>
              </a:solidFill>
              <a:latin typeface="Calibri"/>
            </a:endParaRPr>
          </a:p>
        </p:txBody>
      </p:sp>
      <p:sp>
        <p:nvSpPr>
          <p:cNvPr id="8" name="Title 7"/>
          <p:cNvSpPr>
            <a:spLocks noGrp="1"/>
          </p:cNvSpPr>
          <p:nvPr>
            <p:ph type="title"/>
          </p:nvPr>
        </p:nvSpPr>
        <p:spPr>
          <a:xfrm>
            <a:off x="1" y="18749"/>
            <a:ext cx="12188824" cy="790493"/>
          </a:xfrm>
        </p:spPr>
        <p:txBody>
          <a:bodyPr>
            <a:noAutofit/>
          </a:bodyPr>
          <a:lstStyle/>
          <a:p>
            <a:r>
              <a:rPr lang="en-US" sz="3200" dirty="0">
                <a:solidFill>
                  <a:schemeClr val="tx1"/>
                </a:solidFill>
              </a:rPr>
              <a:t>Accessible Equipment</a:t>
            </a:r>
          </a:p>
        </p:txBody>
      </p:sp>
      <p:pic>
        <p:nvPicPr>
          <p:cNvPr id="13" name="Picture 2" descr="Picture of accessible scale weighing someone in a wheelchair"/>
          <p:cNvPicPr>
            <a:picLocks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023126" y="3808613"/>
            <a:ext cx="4203860" cy="2703919"/>
          </a:xfrm>
          <a:prstGeom prst="rect">
            <a:avLst/>
          </a:prstGeom>
          <a:noFill/>
          <a:ln w="22225">
            <a:noFill/>
            <a:miter lim="800000"/>
            <a:headEnd/>
            <a:tailEnd/>
          </a:ln>
          <a:extLst>
            <a:ext uri="{909E8E84-426E-40dd-AFC4-6F175D3DCCD1}">
              <a14:hiddenFill xmlns:a14="http://schemas.microsoft.com/office/drawing/2010/main" xmlns="">
                <a:solidFill>
                  <a:srgbClr val="FFFFFF"/>
                </a:solidFill>
              </a14:hiddenFill>
            </a:ext>
          </a:extLst>
        </p:spPr>
      </p:pic>
      <p:pic>
        <p:nvPicPr>
          <p:cNvPr id="11" name="Content Placeholder 3" descr="Older man sitting on the transfer section of a lowered exam table with his walker just in front of him">
            <a:extLst>
              <a:ext uri="{FF2B5EF4-FFF2-40B4-BE49-F238E27FC236}">
                <a16:creationId xmlns:a16="http://schemas.microsoft.com/office/drawing/2014/main" id="{513E1C46-3A12-4E7B-8A0A-B55CF49CCFFE}"/>
              </a:ext>
            </a:extLst>
          </p:cNvPr>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303212" y="1625421"/>
            <a:ext cx="6096001" cy="3700161"/>
          </a:xfrm>
          <a:prstGeom prst="rect">
            <a:avLst/>
          </a:prstGeom>
          <a:ln w="22225">
            <a:noFill/>
          </a:ln>
        </p:spPr>
      </p:pic>
      <p:pic>
        <p:nvPicPr>
          <p:cNvPr id="14" name="Picture 13" descr="Two healthcare professionals preparing a patient lift">
            <a:extLst>
              <a:ext uri="{FF2B5EF4-FFF2-40B4-BE49-F238E27FC236}">
                <a16:creationId xmlns:a16="http://schemas.microsoft.com/office/drawing/2014/main" id="{1AF2331D-72FE-4996-8383-4B39053F6F2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00970" y="906155"/>
            <a:ext cx="4203860" cy="2805545"/>
          </a:xfrm>
          <a:prstGeom prst="rect">
            <a:avLst/>
          </a:prstGeom>
        </p:spPr>
      </p:pic>
    </p:spTree>
    <p:extLst>
      <p:ext uri="{BB962C8B-B14F-4D97-AF65-F5344CB8AC3E}">
        <p14:creationId xmlns:p14="http://schemas.microsoft.com/office/powerpoint/2010/main" val="1798556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of ADA National Network">
            <a:extLst>
              <a:ext uri="{FF2B5EF4-FFF2-40B4-BE49-F238E27FC236}">
                <a16:creationId xmlns:a16="http://schemas.microsoft.com/office/drawing/2014/main" id="{4A4F6C8D-A484-4DDB-8E56-B49FABC2CB77}"/>
              </a:ext>
            </a:extLst>
          </p:cNvPr>
          <p:cNvPicPr>
            <a:picLocks noChangeAspect="1"/>
          </p:cNvPicPr>
          <p:nvPr/>
        </p:nvPicPr>
        <p:blipFill>
          <a:blip r:embed="rId3"/>
          <a:stretch>
            <a:fillRect/>
          </a:stretch>
        </p:blipFill>
        <p:spPr>
          <a:xfrm>
            <a:off x="-1588" y="18749"/>
            <a:ext cx="2482370" cy="836995"/>
          </a:xfrm>
          <a:prstGeom prst="rect">
            <a:avLst/>
          </a:prstGeom>
        </p:spPr>
      </p:pic>
      <p:sp>
        <p:nvSpPr>
          <p:cNvPr id="6" name="Slide Number Placeholder 5">
            <a:extLst>
              <a:ext uri="{FF2B5EF4-FFF2-40B4-BE49-F238E27FC236}">
                <a16:creationId xmlns:a16="http://schemas.microsoft.com/office/drawing/2014/main" id="{225FBADC-227A-4109-AA4F-C5A1129E7F22}"/>
              </a:ext>
            </a:extLst>
          </p:cNvPr>
          <p:cNvSpPr>
            <a:spLocks noGrp="1"/>
          </p:cNvSpPr>
          <p:nvPr>
            <p:ph type="sldNum" sz="quarter" idx="12"/>
          </p:nvPr>
        </p:nvSpPr>
        <p:spPr/>
        <p:txBody>
          <a:bodyPr/>
          <a:lstStyle/>
          <a:p>
            <a:pPr algn="r" defTabSz="457200"/>
            <a:fld id="{2DD240B6-99DF-40F7-BFC7-5DD8D3F7E631}" type="slidenum">
              <a:rPr lang="en-US">
                <a:solidFill>
                  <a:prstClr val="black">
                    <a:tint val="75000"/>
                  </a:prstClr>
                </a:solidFill>
                <a:latin typeface="Calibri"/>
              </a:rPr>
              <a:pPr algn="r" defTabSz="457200"/>
              <a:t>19</a:t>
            </a:fld>
            <a:endParaRPr lang="en-US" dirty="0">
              <a:solidFill>
                <a:prstClr val="black">
                  <a:tint val="75000"/>
                </a:prstClr>
              </a:solidFill>
              <a:latin typeface="Calibri"/>
            </a:endParaRPr>
          </a:p>
        </p:txBody>
      </p:sp>
      <p:sp>
        <p:nvSpPr>
          <p:cNvPr id="8" name="Title 7"/>
          <p:cNvSpPr>
            <a:spLocks noGrp="1"/>
          </p:cNvSpPr>
          <p:nvPr>
            <p:ph type="title"/>
          </p:nvPr>
        </p:nvSpPr>
        <p:spPr>
          <a:xfrm>
            <a:off x="1" y="885907"/>
            <a:ext cx="12188824" cy="790493"/>
          </a:xfrm>
        </p:spPr>
        <p:txBody>
          <a:bodyPr>
            <a:noAutofit/>
          </a:bodyPr>
          <a:lstStyle/>
          <a:p>
            <a:r>
              <a:rPr lang="en-US" sz="3200" dirty="0">
                <a:solidFill>
                  <a:schemeClr val="tx1"/>
                </a:solidFill>
              </a:rPr>
              <a:t>Physical Accessibility and Accessible Equipment Resources</a:t>
            </a:r>
          </a:p>
        </p:txBody>
      </p:sp>
      <p:sp>
        <p:nvSpPr>
          <p:cNvPr id="7" name="Content Placeholder 2"/>
          <p:cNvSpPr>
            <a:spLocks noGrp="1"/>
          </p:cNvSpPr>
          <p:nvPr>
            <p:ph idx="1"/>
          </p:nvPr>
        </p:nvSpPr>
        <p:spPr>
          <a:xfrm>
            <a:off x="760412" y="1752600"/>
            <a:ext cx="10972800" cy="4572000"/>
          </a:xfrm>
        </p:spPr>
        <p:txBody>
          <a:bodyPr/>
          <a:lstStyle/>
          <a:p>
            <a:pPr>
              <a:lnSpc>
                <a:spcPct val="120000"/>
              </a:lnSpc>
              <a:spcAft>
                <a:spcPts val="600"/>
              </a:spcAft>
            </a:pPr>
            <a:r>
              <a:rPr lang="en-US" altLang="en-US" sz="3100" dirty="0">
                <a:ea typeface="Times New Roman" panose="02020603050405020304" pitchFamily="18" charset="0"/>
                <a:cs typeface="Calibri" panose="020F0502020204030204" pitchFamily="34" charset="0"/>
              </a:rPr>
              <a:t>ADA Standards for Accessible Design (DOJ) </a:t>
            </a:r>
            <a:r>
              <a:rPr lang="en-US" altLang="en-US" sz="3100" dirty="0">
                <a:ea typeface="Times New Roman" panose="02020603050405020304" pitchFamily="18" charset="0"/>
                <a:cs typeface="Calibri" panose="020F0502020204030204" pitchFamily="34" charset="0"/>
                <a:hlinkClick r:id="rId4"/>
              </a:rPr>
              <a:t>https://www.ada.gov/regs2010/2010ADAStandards/2010ADAStandards.pdf</a:t>
            </a:r>
            <a:endParaRPr lang="en-US" altLang="en-US" sz="3100" dirty="0">
              <a:ea typeface="Times New Roman" panose="02020603050405020304" pitchFamily="18" charset="0"/>
              <a:cs typeface="Calibri" panose="020F0502020204030204" pitchFamily="34" charset="0"/>
            </a:endParaRPr>
          </a:p>
          <a:p>
            <a:pPr>
              <a:lnSpc>
                <a:spcPct val="120000"/>
              </a:lnSpc>
              <a:spcAft>
                <a:spcPts val="600"/>
              </a:spcAft>
            </a:pPr>
            <a:r>
              <a:rPr lang="en-US" altLang="en-US" sz="3100" dirty="0">
                <a:ea typeface="Times New Roman" panose="02020603050405020304" pitchFamily="18" charset="0"/>
                <a:cs typeface="Calibri" panose="020F0502020204030204" pitchFamily="34" charset="0"/>
              </a:rPr>
              <a:t>Access to Medical Care For Individuals With Mobility Disabilities (DOJ) </a:t>
            </a:r>
            <a:r>
              <a:rPr lang="en-US" altLang="en-US" sz="3100" u="sng" dirty="0">
                <a:solidFill>
                  <a:srgbClr val="008080"/>
                </a:solidFill>
                <a:ea typeface="Calibri" panose="020F0502020204030204" pitchFamily="34" charset="0"/>
                <a:cs typeface="Calibri" panose="020F0502020204030204" pitchFamily="34" charset="0"/>
                <a:hlinkClick r:id="rId5"/>
              </a:rPr>
              <a:t>https://www.ada.gov/medcare_mobility_ta/medcare_ta.htm</a:t>
            </a:r>
            <a:endParaRPr lang="en-US" altLang="en-US" sz="3100" u="sng" dirty="0">
              <a:solidFill>
                <a:srgbClr val="000000"/>
              </a:solidFill>
              <a:ea typeface="Calibri" panose="020F0502020204030204" pitchFamily="34" charset="0"/>
              <a:cs typeface="Calibri" panose="020F0502020204030204" pitchFamily="34" charset="0"/>
            </a:endParaRPr>
          </a:p>
          <a:p>
            <a:pPr marL="0" indent="0">
              <a:buNone/>
            </a:pPr>
            <a:r>
              <a:rPr lang="en-US" sz="2600" b="1" dirty="0">
                <a:solidFill>
                  <a:srgbClr val="376092"/>
                </a:solidFill>
                <a:ea typeface="ＭＳ Ｐゴシック" charset="0"/>
              </a:rPr>
              <a:t>	      						</a:t>
            </a:r>
            <a:endParaRPr lang="en-US" dirty="0">
              <a:ea typeface="ＭＳ Ｐゴシック" charset="0"/>
            </a:endParaRPr>
          </a:p>
        </p:txBody>
      </p:sp>
    </p:spTree>
    <p:extLst>
      <p:ext uri="{BB962C8B-B14F-4D97-AF65-F5344CB8AC3E}">
        <p14:creationId xmlns:p14="http://schemas.microsoft.com/office/powerpoint/2010/main" val="47022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of ADA National Network">
            <a:extLst>
              <a:ext uri="{FF2B5EF4-FFF2-40B4-BE49-F238E27FC236}">
                <a16:creationId xmlns:a16="http://schemas.microsoft.com/office/drawing/2014/main" id="{4A4F6C8D-A484-4DDB-8E56-B49FABC2CB77}"/>
              </a:ext>
            </a:extLst>
          </p:cNvPr>
          <p:cNvPicPr>
            <a:picLocks noChangeAspect="1"/>
          </p:cNvPicPr>
          <p:nvPr/>
        </p:nvPicPr>
        <p:blipFill>
          <a:blip r:embed="rId3"/>
          <a:stretch>
            <a:fillRect/>
          </a:stretch>
        </p:blipFill>
        <p:spPr>
          <a:xfrm>
            <a:off x="-1588" y="18749"/>
            <a:ext cx="2482370" cy="836995"/>
          </a:xfrm>
          <a:prstGeom prst="rect">
            <a:avLst/>
          </a:prstGeom>
        </p:spPr>
      </p:pic>
      <p:sp>
        <p:nvSpPr>
          <p:cNvPr id="6" name="Slide Number Placeholder 5">
            <a:extLst>
              <a:ext uri="{FF2B5EF4-FFF2-40B4-BE49-F238E27FC236}">
                <a16:creationId xmlns:a16="http://schemas.microsoft.com/office/drawing/2014/main" id="{225FBADC-227A-4109-AA4F-C5A1129E7F22}"/>
              </a:ext>
            </a:extLst>
          </p:cNvPr>
          <p:cNvSpPr>
            <a:spLocks noGrp="1"/>
          </p:cNvSpPr>
          <p:nvPr>
            <p:ph type="sldNum" sz="quarter" idx="12"/>
          </p:nvPr>
        </p:nvSpPr>
        <p:spPr/>
        <p:txBody>
          <a:bodyPr/>
          <a:lstStyle/>
          <a:p>
            <a:pPr algn="r" defTabSz="457200"/>
            <a:fld id="{2DD240B6-99DF-40F7-BFC7-5DD8D3F7E631}" type="slidenum">
              <a:rPr lang="en-US">
                <a:solidFill>
                  <a:prstClr val="black">
                    <a:tint val="75000"/>
                  </a:prstClr>
                </a:solidFill>
                <a:latin typeface="Calibri"/>
              </a:rPr>
              <a:pPr algn="r" defTabSz="457200"/>
              <a:t>2</a:t>
            </a:fld>
            <a:endParaRPr lang="en-US" dirty="0">
              <a:solidFill>
                <a:prstClr val="black">
                  <a:tint val="75000"/>
                </a:prstClr>
              </a:solidFill>
              <a:latin typeface="Calibri"/>
            </a:endParaRPr>
          </a:p>
        </p:txBody>
      </p:sp>
      <p:sp>
        <p:nvSpPr>
          <p:cNvPr id="8" name="Title 7"/>
          <p:cNvSpPr>
            <a:spLocks noGrp="1"/>
          </p:cNvSpPr>
          <p:nvPr>
            <p:ph type="title"/>
          </p:nvPr>
        </p:nvSpPr>
        <p:spPr>
          <a:xfrm>
            <a:off x="76200" y="885907"/>
            <a:ext cx="12038012" cy="790493"/>
          </a:xfrm>
        </p:spPr>
        <p:txBody>
          <a:bodyPr>
            <a:normAutofit/>
          </a:bodyPr>
          <a:lstStyle/>
          <a:p>
            <a:r>
              <a:rPr lang="en-US" sz="3200" dirty="0">
                <a:solidFill>
                  <a:schemeClr val="tx1"/>
                </a:solidFill>
                <a:latin typeface="Calibri" panose="020F0502020204030204" pitchFamily="34" charset="0"/>
              </a:rPr>
              <a:t>Percentage of People in the US with Disabilities, 2008-2016</a:t>
            </a:r>
            <a:endParaRPr lang="en-US" sz="3200" dirty="0">
              <a:solidFill>
                <a:schemeClr val="tx1"/>
              </a:solidFill>
            </a:endParaRPr>
          </a:p>
        </p:txBody>
      </p:sp>
      <p:pic>
        <p:nvPicPr>
          <p:cNvPr id="9" name="Picture 8" descr="Bar chart showing increase in percentage of people with disabilities in U.S. from 12.1% to 12.8% during the period 2008 to 2016">
            <a:extLst>
              <a:ext uri="{FF2B5EF4-FFF2-40B4-BE49-F238E27FC236}">
                <a16:creationId xmlns:a16="http://schemas.microsoft.com/office/drawing/2014/main" id="{C9D907D5-2BF6-4C1F-A785-F1FDF77BC044}"/>
              </a:ext>
            </a:extLst>
          </p:cNvPr>
          <p:cNvPicPr>
            <a:picLocks noChangeAspect="1"/>
          </p:cNvPicPr>
          <p:nvPr/>
        </p:nvPicPr>
        <p:blipFill>
          <a:blip r:embed="rId4"/>
          <a:stretch>
            <a:fillRect/>
          </a:stretch>
        </p:blipFill>
        <p:spPr>
          <a:xfrm>
            <a:off x="1941512" y="1524000"/>
            <a:ext cx="8305800" cy="4356960"/>
          </a:xfrm>
          <a:prstGeom prst="rect">
            <a:avLst/>
          </a:prstGeom>
        </p:spPr>
      </p:pic>
      <p:sp>
        <p:nvSpPr>
          <p:cNvPr id="10" name="Rectangle 9"/>
          <p:cNvSpPr/>
          <p:nvPr/>
        </p:nvSpPr>
        <p:spPr>
          <a:xfrm>
            <a:off x="227012" y="5874603"/>
            <a:ext cx="11811000" cy="738664"/>
          </a:xfrm>
          <a:prstGeom prst="rect">
            <a:avLst/>
          </a:prstGeom>
        </p:spPr>
        <p:txBody>
          <a:bodyPr wrap="square">
            <a:spAutoFit/>
          </a:bodyPr>
          <a:lstStyle/>
          <a:p>
            <a:r>
              <a:rPr lang="en-US" sz="1400" dirty="0">
                <a:cs typeface="Arial" pitchFamily="34" charset="0"/>
              </a:rPr>
              <a:t>Data Source: </a:t>
            </a:r>
            <a:r>
              <a:rPr lang="en-US" sz="1400" dirty="0"/>
              <a:t>2008-2016 American Community Survey, American FactFinder, Table B1810 </a:t>
            </a:r>
          </a:p>
          <a:p>
            <a:r>
              <a:rPr lang="en-US" sz="1400" dirty="0"/>
              <a:t>Kraus, L., Lauer, E., Coleman, R., and Houtenville, A. (2018). 2017 Disability Statistics Annual Report. Durham, NH: University of New Hampshire. Available from </a:t>
            </a:r>
            <a:r>
              <a:rPr lang="en-US" sz="1400" u="sng" dirty="0">
                <a:hlinkClick r:id="rId5"/>
              </a:rPr>
              <a:t>http://disabilitycompendium.org/sites/default/files/user-uploads/2017AnnualReportSlideDeck</a:t>
            </a:r>
            <a:r>
              <a:rPr lang="en-US" sz="1400" dirty="0"/>
              <a:t> </a:t>
            </a:r>
            <a:endParaRPr lang="en-US" sz="1400" dirty="0">
              <a:solidFill>
                <a:srgbClr val="FF0000"/>
              </a:solidFill>
            </a:endParaRPr>
          </a:p>
        </p:txBody>
      </p:sp>
    </p:spTree>
    <p:extLst>
      <p:ext uri="{BB962C8B-B14F-4D97-AF65-F5344CB8AC3E}">
        <p14:creationId xmlns:p14="http://schemas.microsoft.com/office/powerpoint/2010/main" val="29579906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of ADA National Network">
            <a:extLst>
              <a:ext uri="{FF2B5EF4-FFF2-40B4-BE49-F238E27FC236}">
                <a16:creationId xmlns:a16="http://schemas.microsoft.com/office/drawing/2014/main" id="{4A4F6C8D-A484-4DDB-8E56-B49FABC2CB77}"/>
              </a:ext>
            </a:extLst>
          </p:cNvPr>
          <p:cNvPicPr>
            <a:picLocks noChangeAspect="1"/>
          </p:cNvPicPr>
          <p:nvPr/>
        </p:nvPicPr>
        <p:blipFill>
          <a:blip r:embed="rId3"/>
          <a:stretch>
            <a:fillRect/>
          </a:stretch>
        </p:blipFill>
        <p:spPr>
          <a:xfrm>
            <a:off x="-1588" y="18749"/>
            <a:ext cx="2482370" cy="836995"/>
          </a:xfrm>
          <a:prstGeom prst="rect">
            <a:avLst/>
          </a:prstGeom>
        </p:spPr>
      </p:pic>
      <p:sp>
        <p:nvSpPr>
          <p:cNvPr id="6" name="Slide Number Placeholder 5">
            <a:extLst>
              <a:ext uri="{FF2B5EF4-FFF2-40B4-BE49-F238E27FC236}">
                <a16:creationId xmlns:a16="http://schemas.microsoft.com/office/drawing/2014/main" id="{225FBADC-227A-4109-AA4F-C5A1129E7F22}"/>
              </a:ext>
            </a:extLst>
          </p:cNvPr>
          <p:cNvSpPr>
            <a:spLocks noGrp="1"/>
          </p:cNvSpPr>
          <p:nvPr>
            <p:ph type="sldNum" sz="quarter" idx="12"/>
          </p:nvPr>
        </p:nvSpPr>
        <p:spPr/>
        <p:txBody>
          <a:bodyPr/>
          <a:lstStyle/>
          <a:p>
            <a:pPr algn="r" defTabSz="457200"/>
            <a:fld id="{2DD240B6-99DF-40F7-BFC7-5DD8D3F7E631}" type="slidenum">
              <a:rPr lang="en-US">
                <a:solidFill>
                  <a:prstClr val="black">
                    <a:tint val="75000"/>
                  </a:prstClr>
                </a:solidFill>
                <a:latin typeface="Calibri"/>
              </a:rPr>
              <a:pPr algn="r" defTabSz="457200"/>
              <a:t>20</a:t>
            </a:fld>
            <a:endParaRPr lang="en-US" dirty="0">
              <a:solidFill>
                <a:prstClr val="black">
                  <a:tint val="75000"/>
                </a:prstClr>
              </a:solidFill>
              <a:latin typeface="Calibri"/>
            </a:endParaRPr>
          </a:p>
        </p:txBody>
      </p:sp>
      <p:sp>
        <p:nvSpPr>
          <p:cNvPr id="8" name="Title 7"/>
          <p:cNvSpPr>
            <a:spLocks noGrp="1"/>
          </p:cNvSpPr>
          <p:nvPr>
            <p:ph type="title"/>
          </p:nvPr>
        </p:nvSpPr>
        <p:spPr>
          <a:xfrm>
            <a:off x="1" y="885907"/>
            <a:ext cx="12188824" cy="790493"/>
          </a:xfrm>
        </p:spPr>
        <p:txBody>
          <a:bodyPr>
            <a:noAutofit/>
          </a:bodyPr>
          <a:lstStyle/>
          <a:p>
            <a:r>
              <a:rPr lang="en-US" sz="3200" dirty="0">
                <a:solidFill>
                  <a:schemeClr val="tx1"/>
                </a:solidFill>
              </a:rPr>
              <a:t>Physical Accessibility and Accessible Equipment Resources</a:t>
            </a:r>
          </a:p>
        </p:txBody>
      </p:sp>
      <p:sp>
        <p:nvSpPr>
          <p:cNvPr id="7" name="Content Placeholder 2"/>
          <p:cNvSpPr>
            <a:spLocks noGrp="1"/>
          </p:cNvSpPr>
          <p:nvPr>
            <p:ph idx="1"/>
          </p:nvPr>
        </p:nvSpPr>
        <p:spPr>
          <a:xfrm>
            <a:off x="684212" y="1676400"/>
            <a:ext cx="10972800" cy="4495800"/>
          </a:xfrm>
        </p:spPr>
        <p:txBody>
          <a:bodyPr>
            <a:normAutofit fontScale="55000" lnSpcReduction="20000"/>
          </a:bodyPr>
          <a:lstStyle/>
          <a:p>
            <a:pPr marL="859536" indent="-457200">
              <a:lnSpc>
                <a:spcPct val="130000"/>
              </a:lnSpc>
              <a:spcBef>
                <a:spcPts val="1200"/>
              </a:spcBef>
            </a:pPr>
            <a:r>
              <a:rPr lang="en-US" altLang="en-US" sz="5600" dirty="0">
                <a:ea typeface="Calibri" panose="020F0502020204030204" pitchFamily="34" charset="0"/>
                <a:cs typeface="Calibri" panose="020F0502020204030204" pitchFamily="34" charset="0"/>
              </a:rPr>
              <a:t>Pacific ADA Center’s Healthcare and the ADA page</a:t>
            </a:r>
            <a:r>
              <a:rPr lang="en-US" altLang="en-US" sz="5600" u="sng" dirty="0">
                <a:ea typeface="Calibri" panose="020F0502020204030204" pitchFamily="34" charset="0"/>
                <a:cs typeface="Calibri" panose="020F0502020204030204" pitchFamily="34" charset="0"/>
              </a:rPr>
              <a:t> </a:t>
            </a:r>
            <a:r>
              <a:rPr lang="en-US" altLang="en-US" sz="5600" u="sng" dirty="0">
                <a:solidFill>
                  <a:srgbClr val="000000"/>
                </a:solidFill>
                <a:ea typeface="Calibri" panose="020F0502020204030204" pitchFamily="34" charset="0"/>
                <a:cs typeface="Calibri" panose="020F0502020204030204" pitchFamily="34" charset="0"/>
                <a:hlinkClick r:id="rId4"/>
              </a:rPr>
              <a:t>https://www.adapacific.org/healthcare#physical-accessibility</a:t>
            </a:r>
            <a:endParaRPr lang="en-US" altLang="en-US" sz="5600" u="sng" dirty="0">
              <a:solidFill>
                <a:srgbClr val="000000"/>
              </a:solidFill>
              <a:ea typeface="Calibri" panose="020F0502020204030204" pitchFamily="34" charset="0"/>
              <a:cs typeface="Calibri" panose="020F0502020204030204" pitchFamily="34" charset="0"/>
            </a:endParaRPr>
          </a:p>
          <a:p>
            <a:pPr marL="1371600" lvl="1" indent="-457200">
              <a:lnSpc>
                <a:spcPct val="130000"/>
              </a:lnSpc>
              <a:spcBef>
                <a:spcPts val="1200"/>
              </a:spcBef>
              <a:buFont typeface="Courier New" panose="02070309020205020404" pitchFamily="49" charset="0"/>
              <a:buChar char="o"/>
            </a:pPr>
            <a:r>
              <a:rPr lang="en-US" sz="4700" dirty="0"/>
              <a:t>Access to Medical Care for Individuals With Mobility Disabilities 2010 - U.S. Department of Justice (DOJ)</a:t>
            </a:r>
          </a:p>
          <a:p>
            <a:pPr marL="1371600" lvl="1" indent="-457200">
              <a:lnSpc>
                <a:spcPct val="130000"/>
              </a:lnSpc>
              <a:spcBef>
                <a:spcPts val="1200"/>
              </a:spcBef>
              <a:buFont typeface="Courier New" panose="02070309020205020404" pitchFamily="49" charset="0"/>
              <a:buChar char="o"/>
            </a:pPr>
            <a:r>
              <a:rPr lang="en-US" sz="4700" dirty="0"/>
              <a:t>Accessible Medical Examination Tables and Chairs 2014 - ADA National Network</a:t>
            </a:r>
          </a:p>
          <a:p>
            <a:pPr marL="1371600" lvl="1" indent="-457200">
              <a:lnSpc>
                <a:spcPct val="130000"/>
              </a:lnSpc>
              <a:spcBef>
                <a:spcPts val="1200"/>
              </a:spcBef>
              <a:buFont typeface="Courier New" panose="02070309020205020404" pitchFamily="49" charset="0"/>
              <a:buChar char="o"/>
            </a:pPr>
            <a:r>
              <a:rPr lang="en-US" sz="4700" dirty="0"/>
              <a:t>Accessible Medical Diagnostic Equipment 2016 - ADA National Network</a:t>
            </a:r>
          </a:p>
          <a:p>
            <a:pPr marL="0" indent="0">
              <a:buNone/>
            </a:pPr>
            <a:r>
              <a:rPr lang="en-US" sz="2600" b="1" dirty="0">
                <a:solidFill>
                  <a:srgbClr val="376092"/>
                </a:solidFill>
                <a:ea typeface="ＭＳ Ｐゴシック" charset="0"/>
              </a:rPr>
              <a:t>	      						</a:t>
            </a:r>
            <a:endParaRPr lang="en-US" dirty="0">
              <a:ea typeface="ＭＳ Ｐゴシック" charset="0"/>
            </a:endParaRPr>
          </a:p>
        </p:txBody>
      </p:sp>
    </p:spTree>
    <p:extLst>
      <p:ext uri="{BB962C8B-B14F-4D97-AF65-F5344CB8AC3E}">
        <p14:creationId xmlns:p14="http://schemas.microsoft.com/office/powerpoint/2010/main" val="33918511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of ADA National Network">
            <a:extLst>
              <a:ext uri="{FF2B5EF4-FFF2-40B4-BE49-F238E27FC236}">
                <a16:creationId xmlns:a16="http://schemas.microsoft.com/office/drawing/2014/main" id="{4A4F6C8D-A484-4DDB-8E56-B49FABC2CB77}"/>
              </a:ext>
            </a:extLst>
          </p:cNvPr>
          <p:cNvPicPr>
            <a:picLocks noChangeAspect="1"/>
          </p:cNvPicPr>
          <p:nvPr/>
        </p:nvPicPr>
        <p:blipFill>
          <a:blip r:embed="rId3"/>
          <a:stretch>
            <a:fillRect/>
          </a:stretch>
        </p:blipFill>
        <p:spPr>
          <a:xfrm>
            <a:off x="-1588" y="18749"/>
            <a:ext cx="2482370" cy="836995"/>
          </a:xfrm>
          <a:prstGeom prst="rect">
            <a:avLst/>
          </a:prstGeom>
        </p:spPr>
      </p:pic>
      <p:sp>
        <p:nvSpPr>
          <p:cNvPr id="6" name="Slide Number Placeholder 5">
            <a:extLst>
              <a:ext uri="{FF2B5EF4-FFF2-40B4-BE49-F238E27FC236}">
                <a16:creationId xmlns:a16="http://schemas.microsoft.com/office/drawing/2014/main" id="{225FBADC-227A-4109-AA4F-C5A1129E7F22}"/>
              </a:ext>
            </a:extLst>
          </p:cNvPr>
          <p:cNvSpPr>
            <a:spLocks noGrp="1"/>
          </p:cNvSpPr>
          <p:nvPr>
            <p:ph type="sldNum" sz="quarter" idx="12"/>
          </p:nvPr>
        </p:nvSpPr>
        <p:spPr/>
        <p:txBody>
          <a:bodyPr/>
          <a:lstStyle/>
          <a:p>
            <a:pPr algn="r" defTabSz="457200"/>
            <a:fld id="{2DD240B6-99DF-40F7-BFC7-5DD8D3F7E631}" type="slidenum">
              <a:rPr lang="en-US">
                <a:solidFill>
                  <a:prstClr val="black">
                    <a:tint val="75000"/>
                  </a:prstClr>
                </a:solidFill>
                <a:latin typeface="Calibri"/>
              </a:rPr>
              <a:pPr algn="r" defTabSz="457200"/>
              <a:t>21</a:t>
            </a:fld>
            <a:endParaRPr lang="en-US" dirty="0">
              <a:solidFill>
                <a:prstClr val="black">
                  <a:tint val="75000"/>
                </a:prstClr>
              </a:solidFill>
              <a:latin typeface="Calibri"/>
            </a:endParaRPr>
          </a:p>
        </p:txBody>
      </p:sp>
      <p:sp>
        <p:nvSpPr>
          <p:cNvPr id="8" name="Title 7"/>
          <p:cNvSpPr>
            <a:spLocks noGrp="1"/>
          </p:cNvSpPr>
          <p:nvPr>
            <p:ph type="title"/>
          </p:nvPr>
        </p:nvSpPr>
        <p:spPr>
          <a:xfrm>
            <a:off x="1" y="885907"/>
            <a:ext cx="12188824" cy="790493"/>
          </a:xfrm>
        </p:spPr>
        <p:txBody>
          <a:bodyPr>
            <a:noAutofit/>
          </a:bodyPr>
          <a:lstStyle/>
          <a:p>
            <a:r>
              <a:rPr lang="en-US" sz="3200" dirty="0">
                <a:solidFill>
                  <a:schemeClr val="tx1"/>
                </a:solidFill>
              </a:rPr>
              <a:t>Physical Accessibility and Accessible Equipment Resources</a:t>
            </a:r>
          </a:p>
        </p:txBody>
      </p:sp>
      <p:sp>
        <p:nvSpPr>
          <p:cNvPr id="7" name="Content Placeholder 2"/>
          <p:cNvSpPr>
            <a:spLocks noGrp="1"/>
          </p:cNvSpPr>
          <p:nvPr>
            <p:ph idx="1"/>
          </p:nvPr>
        </p:nvSpPr>
        <p:spPr>
          <a:xfrm>
            <a:off x="684212" y="1676399"/>
            <a:ext cx="10972800" cy="4724401"/>
          </a:xfrm>
        </p:spPr>
        <p:txBody>
          <a:bodyPr>
            <a:normAutofit fontScale="55000" lnSpcReduction="20000"/>
          </a:bodyPr>
          <a:lstStyle/>
          <a:p>
            <a:pPr marL="859536" indent="-457200">
              <a:lnSpc>
                <a:spcPct val="130000"/>
              </a:lnSpc>
              <a:spcBef>
                <a:spcPts val="0"/>
              </a:spcBef>
              <a:spcAft>
                <a:spcPts val="1200"/>
              </a:spcAft>
            </a:pPr>
            <a:r>
              <a:rPr lang="en-US" altLang="en-US" sz="5600" dirty="0">
                <a:ea typeface="Calibri" panose="020F0502020204030204" pitchFamily="34" charset="0"/>
                <a:cs typeface="Calibri" panose="020F0502020204030204" pitchFamily="34" charset="0"/>
              </a:rPr>
              <a:t>Pacific ADA Center’s Healthcare and the ADA page</a:t>
            </a:r>
            <a:r>
              <a:rPr lang="en-US" altLang="en-US" sz="5600" u="sng" dirty="0">
                <a:ea typeface="Calibri" panose="020F0502020204030204" pitchFamily="34" charset="0"/>
                <a:cs typeface="Calibri" panose="020F0502020204030204" pitchFamily="34" charset="0"/>
              </a:rPr>
              <a:t> </a:t>
            </a:r>
            <a:r>
              <a:rPr lang="en-US" altLang="en-US" sz="5600" u="sng" dirty="0">
                <a:solidFill>
                  <a:srgbClr val="000000"/>
                </a:solidFill>
                <a:ea typeface="Calibri" panose="020F0502020204030204" pitchFamily="34" charset="0"/>
                <a:cs typeface="Calibri" panose="020F0502020204030204" pitchFamily="34" charset="0"/>
                <a:hlinkClick r:id="rId4"/>
              </a:rPr>
              <a:t>https://www.adapacific.org/healthcare#physical-accessibility</a:t>
            </a:r>
            <a:endParaRPr lang="en-US" sz="5600" dirty="0"/>
          </a:p>
          <a:p>
            <a:pPr marL="1371600" lvl="1" indent="-457200">
              <a:lnSpc>
                <a:spcPct val="130000"/>
              </a:lnSpc>
              <a:spcBef>
                <a:spcPts val="0"/>
              </a:spcBef>
              <a:spcAft>
                <a:spcPts val="1200"/>
              </a:spcAft>
              <a:buFont typeface="Courier New" panose="02070309020205020404" pitchFamily="49" charset="0"/>
              <a:buChar char="o"/>
            </a:pPr>
            <a:r>
              <a:rPr lang="en-US" sz="4700" dirty="0"/>
              <a:t>Accessible Parking - ADA National Network</a:t>
            </a:r>
          </a:p>
          <a:p>
            <a:pPr marL="1371600" lvl="1" indent="-457200">
              <a:lnSpc>
                <a:spcPct val="130000"/>
              </a:lnSpc>
              <a:spcBef>
                <a:spcPts val="0"/>
              </a:spcBef>
              <a:spcAft>
                <a:spcPts val="1200"/>
              </a:spcAft>
              <a:buFont typeface="Courier New" panose="02070309020205020404" pitchFamily="49" charset="0"/>
              <a:buChar char="o"/>
            </a:pPr>
            <a:r>
              <a:rPr lang="en-US" sz="4700" dirty="0"/>
              <a:t>ADA Checklist For Existing Facilities - New England ADA Center </a:t>
            </a:r>
          </a:p>
          <a:p>
            <a:pPr marL="1371600" lvl="1" indent="-457200">
              <a:lnSpc>
                <a:spcPct val="130000"/>
              </a:lnSpc>
              <a:spcBef>
                <a:spcPts val="0"/>
              </a:spcBef>
              <a:spcAft>
                <a:spcPts val="1200"/>
              </a:spcAft>
              <a:buFont typeface="Courier New" panose="02070309020205020404" pitchFamily="49" charset="0"/>
              <a:buChar char="o"/>
            </a:pPr>
            <a:r>
              <a:rPr lang="en-US" sz="4700" dirty="0"/>
              <a:t>ADA Standards for Accessible Design - U.S. Department of Justice (DOJ) </a:t>
            </a:r>
          </a:p>
          <a:p>
            <a:pPr marL="1371600" lvl="1" indent="-457200">
              <a:lnSpc>
                <a:spcPct val="130000"/>
              </a:lnSpc>
              <a:spcBef>
                <a:spcPts val="0"/>
              </a:spcBef>
              <a:spcAft>
                <a:spcPts val="1200"/>
              </a:spcAft>
              <a:buFont typeface="Courier New" panose="02070309020205020404" pitchFamily="49" charset="0"/>
              <a:buChar char="o"/>
            </a:pPr>
            <a:r>
              <a:rPr lang="en-US" sz="4700" dirty="0"/>
              <a:t>Increasing the Physical Accessibility of Health Care Facilities -  Centers for Medicare &amp; Medicaid Services (CMS)</a:t>
            </a:r>
          </a:p>
        </p:txBody>
      </p:sp>
    </p:spTree>
    <p:extLst>
      <p:ext uri="{BB962C8B-B14F-4D97-AF65-F5344CB8AC3E}">
        <p14:creationId xmlns:p14="http://schemas.microsoft.com/office/powerpoint/2010/main" val="29082968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of ADA National Network">
            <a:extLst>
              <a:ext uri="{FF2B5EF4-FFF2-40B4-BE49-F238E27FC236}">
                <a16:creationId xmlns:a16="http://schemas.microsoft.com/office/drawing/2014/main" id="{4A4F6C8D-A484-4DDB-8E56-B49FABC2CB77}"/>
              </a:ext>
            </a:extLst>
          </p:cNvPr>
          <p:cNvPicPr>
            <a:picLocks noChangeAspect="1"/>
          </p:cNvPicPr>
          <p:nvPr/>
        </p:nvPicPr>
        <p:blipFill>
          <a:blip r:embed="rId3"/>
          <a:stretch>
            <a:fillRect/>
          </a:stretch>
        </p:blipFill>
        <p:spPr>
          <a:xfrm>
            <a:off x="-1588" y="18749"/>
            <a:ext cx="2482370" cy="836995"/>
          </a:xfrm>
          <a:prstGeom prst="rect">
            <a:avLst/>
          </a:prstGeom>
        </p:spPr>
      </p:pic>
      <p:sp>
        <p:nvSpPr>
          <p:cNvPr id="6" name="Slide Number Placeholder 5">
            <a:extLst>
              <a:ext uri="{FF2B5EF4-FFF2-40B4-BE49-F238E27FC236}">
                <a16:creationId xmlns:a16="http://schemas.microsoft.com/office/drawing/2014/main" id="{225FBADC-227A-4109-AA4F-C5A1129E7F22}"/>
              </a:ext>
            </a:extLst>
          </p:cNvPr>
          <p:cNvSpPr>
            <a:spLocks noGrp="1"/>
          </p:cNvSpPr>
          <p:nvPr>
            <p:ph type="sldNum" sz="quarter" idx="12"/>
          </p:nvPr>
        </p:nvSpPr>
        <p:spPr/>
        <p:txBody>
          <a:bodyPr/>
          <a:lstStyle/>
          <a:p>
            <a:pPr algn="r" defTabSz="457200"/>
            <a:fld id="{2DD240B6-99DF-40F7-BFC7-5DD8D3F7E631}" type="slidenum">
              <a:rPr lang="en-US">
                <a:solidFill>
                  <a:prstClr val="black">
                    <a:tint val="75000"/>
                  </a:prstClr>
                </a:solidFill>
                <a:latin typeface="Calibri"/>
              </a:rPr>
              <a:pPr algn="r" defTabSz="457200"/>
              <a:t>22</a:t>
            </a:fld>
            <a:endParaRPr lang="en-US" dirty="0">
              <a:solidFill>
                <a:prstClr val="black">
                  <a:tint val="75000"/>
                </a:prstClr>
              </a:solidFill>
              <a:latin typeface="Calibri"/>
            </a:endParaRPr>
          </a:p>
        </p:txBody>
      </p:sp>
      <p:sp>
        <p:nvSpPr>
          <p:cNvPr id="8" name="Title 7"/>
          <p:cNvSpPr>
            <a:spLocks noGrp="1"/>
          </p:cNvSpPr>
          <p:nvPr>
            <p:ph type="title"/>
          </p:nvPr>
        </p:nvSpPr>
        <p:spPr>
          <a:xfrm>
            <a:off x="1" y="885907"/>
            <a:ext cx="12188824" cy="3076493"/>
          </a:xfrm>
        </p:spPr>
        <p:txBody>
          <a:bodyPr>
            <a:noAutofit/>
          </a:bodyPr>
          <a:lstStyle/>
          <a:p>
            <a:r>
              <a:rPr lang="en-US" sz="3200" dirty="0">
                <a:solidFill>
                  <a:schemeClr val="tx1"/>
                </a:solidFill>
              </a:rPr>
              <a:t>Access to Health Care:</a:t>
            </a:r>
            <a:br>
              <a:rPr lang="en-US" sz="3200" dirty="0">
                <a:solidFill>
                  <a:schemeClr val="tx1"/>
                </a:solidFill>
              </a:rPr>
            </a:br>
            <a:br>
              <a:rPr lang="en-US" sz="3200" dirty="0">
                <a:solidFill>
                  <a:schemeClr val="tx1"/>
                </a:solidFill>
              </a:rPr>
            </a:br>
            <a:r>
              <a:rPr lang="en-US" sz="3200" dirty="0">
                <a:solidFill>
                  <a:schemeClr val="tx1"/>
                </a:solidFill>
              </a:rPr>
              <a:t>Effective Communication</a:t>
            </a:r>
            <a:br>
              <a:rPr lang="en-US" sz="3200" dirty="0">
                <a:solidFill>
                  <a:schemeClr val="tx1"/>
                </a:solidFill>
              </a:rPr>
            </a:br>
            <a:endParaRPr lang="en-US" sz="3200" dirty="0">
              <a:solidFill>
                <a:schemeClr val="tx1"/>
              </a:solidFill>
            </a:endParaRPr>
          </a:p>
        </p:txBody>
      </p:sp>
    </p:spTree>
    <p:extLst>
      <p:ext uri="{BB962C8B-B14F-4D97-AF65-F5344CB8AC3E}">
        <p14:creationId xmlns:p14="http://schemas.microsoft.com/office/powerpoint/2010/main" val="3849151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of ADA National Network">
            <a:extLst>
              <a:ext uri="{FF2B5EF4-FFF2-40B4-BE49-F238E27FC236}">
                <a16:creationId xmlns:a16="http://schemas.microsoft.com/office/drawing/2014/main" id="{4A4F6C8D-A484-4DDB-8E56-B49FABC2CB77}"/>
              </a:ext>
            </a:extLst>
          </p:cNvPr>
          <p:cNvPicPr>
            <a:picLocks noChangeAspect="1"/>
          </p:cNvPicPr>
          <p:nvPr/>
        </p:nvPicPr>
        <p:blipFill>
          <a:blip r:embed="rId3"/>
          <a:stretch>
            <a:fillRect/>
          </a:stretch>
        </p:blipFill>
        <p:spPr>
          <a:xfrm>
            <a:off x="-1588" y="18749"/>
            <a:ext cx="2482370" cy="836995"/>
          </a:xfrm>
          <a:prstGeom prst="rect">
            <a:avLst/>
          </a:prstGeom>
        </p:spPr>
      </p:pic>
      <p:sp>
        <p:nvSpPr>
          <p:cNvPr id="6" name="Slide Number Placeholder 5">
            <a:extLst>
              <a:ext uri="{FF2B5EF4-FFF2-40B4-BE49-F238E27FC236}">
                <a16:creationId xmlns:a16="http://schemas.microsoft.com/office/drawing/2014/main" id="{225FBADC-227A-4109-AA4F-C5A1129E7F22}"/>
              </a:ext>
            </a:extLst>
          </p:cNvPr>
          <p:cNvSpPr>
            <a:spLocks noGrp="1"/>
          </p:cNvSpPr>
          <p:nvPr>
            <p:ph type="sldNum" sz="quarter" idx="12"/>
          </p:nvPr>
        </p:nvSpPr>
        <p:spPr/>
        <p:txBody>
          <a:bodyPr/>
          <a:lstStyle/>
          <a:p>
            <a:pPr algn="r" defTabSz="457200"/>
            <a:fld id="{2DD240B6-99DF-40F7-BFC7-5DD8D3F7E631}" type="slidenum">
              <a:rPr lang="en-US">
                <a:solidFill>
                  <a:prstClr val="black">
                    <a:tint val="75000"/>
                  </a:prstClr>
                </a:solidFill>
                <a:latin typeface="Calibri"/>
              </a:rPr>
              <a:pPr algn="r" defTabSz="457200"/>
              <a:t>23</a:t>
            </a:fld>
            <a:endParaRPr lang="en-US" dirty="0">
              <a:solidFill>
                <a:prstClr val="black">
                  <a:tint val="75000"/>
                </a:prstClr>
              </a:solidFill>
              <a:latin typeface="Calibri"/>
            </a:endParaRPr>
          </a:p>
        </p:txBody>
      </p:sp>
      <p:sp>
        <p:nvSpPr>
          <p:cNvPr id="8" name="Title 7"/>
          <p:cNvSpPr>
            <a:spLocks noGrp="1"/>
          </p:cNvSpPr>
          <p:nvPr>
            <p:ph type="title"/>
          </p:nvPr>
        </p:nvSpPr>
        <p:spPr>
          <a:xfrm>
            <a:off x="-18102" y="657307"/>
            <a:ext cx="12188824" cy="790493"/>
          </a:xfrm>
        </p:spPr>
        <p:txBody>
          <a:bodyPr>
            <a:noAutofit/>
          </a:bodyPr>
          <a:lstStyle/>
          <a:p>
            <a:r>
              <a:rPr lang="en-US" sz="3200" dirty="0">
                <a:solidFill>
                  <a:schemeClr val="tx1"/>
                </a:solidFill>
              </a:rPr>
              <a:t>Effective Communication</a:t>
            </a:r>
          </a:p>
        </p:txBody>
      </p:sp>
      <p:sp>
        <p:nvSpPr>
          <p:cNvPr id="9" name="Content Placeholder 2"/>
          <p:cNvSpPr>
            <a:spLocks noGrp="1"/>
          </p:cNvSpPr>
          <p:nvPr>
            <p:ph idx="1"/>
          </p:nvPr>
        </p:nvSpPr>
        <p:spPr>
          <a:xfrm>
            <a:off x="303212" y="1404322"/>
            <a:ext cx="10972800" cy="4876800"/>
          </a:xfrm>
        </p:spPr>
        <p:txBody>
          <a:bodyPr>
            <a:normAutofit/>
          </a:bodyPr>
          <a:lstStyle/>
          <a:p>
            <a:pPr marL="0" indent="0">
              <a:buNone/>
            </a:pPr>
            <a:r>
              <a:rPr lang="en-US" b="1" dirty="0"/>
              <a:t>													</a:t>
            </a:r>
            <a:endParaRPr lang="en-US" dirty="0"/>
          </a:p>
        </p:txBody>
      </p:sp>
      <p:sp>
        <p:nvSpPr>
          <p:cNvPr id="2" name="Rectangle 1"/>
          <p:cNvSpPr/>
          <p:nvPr/>
        </p:nvSpPr>
        <p:spPr>
          <a:xfrm>
            <a:off x="836612" y="1752600"/>
            <a:ext cx="10668000" cy="3539430"/>
          </a:xfrm>
          <a:prstGeom prst="rect">
            <a:avLst/>
          </a:prstGeom>
        </p:spPr>
        <p:txBody>
          <a:bodyPr wrap="square">
            <a:spAutoFit/>
          </a:bodyPr>
          <a:lstStyle/>
          <a:p>
            <a:pPr marL="285750" indent="-285750">
              <a:buFont typeface="Arial" panose="020B0604020202020204" pitchFamily="34" charset="0"/>
              <a:buChar char="•"/>
            </a:pPr>
            <a:r>
              <a:rPr lang="en-US" sz="2800" dirty="0"/>
              <a:t>The purpose of the </a:t>
            </a:r>
            <a:r>
              <a:rPr lang="en-US" sz="2800" u="sng" dirty="0"/>
              <a:t>effective communication</a:t>
            </a:r>
            <a:r>
              <a:rPr lang="en-US" sz="2800" dirty="0"/>
              <a:t> is to ensure that a person with a vision, hearing, speech, or cognitive disability can communicate with, receive information from, and convey information to, a healthcare provider – in an equal manner. </a:t>
            </a:r>
          </a:p>
          <a:p>
            <a:endParaRPr lang="en-US" sz="2800" dirty="0"/>
          </a:p>
          <a:p>
            <a:pPr marL="285750" indent="-285750">
              <a:buFont typeface="Arial" panose="020B0604020202020204" pitchFamily="34" charset="0"/>
              <a:buChar char="•"/>
            </a:pPr>
            <a:r>
              <a:rPr lang="en-US" sz="2800" dirty="0"/>
              <a:t>Healthcare providers must provide </a:t>
            </a:r>
            <a:r>
              <a:rPr lang="en-US" sz="2800" b="1" dirty="0"/>
              <a:t>auxiliary aids and services</a:t>
            </a:r>
            <a:r>
              <a:rPr lang="en-US" sz="2800" dirty="0"/>
              <a:t> when needed to communicate effectively with people who have communication disabilities. </a:t>
            </a:r>
          </a:p>
        </p:txBody>
      </p:sp>
    </p:spTree>
    <p:extLst>
      <p:ext uri="{BB962C8B-B14F-4D97-AF65-F5344CB8AC3E}">
        <p14:creationId xmlns:p14="http://schemas.microsoft.com/office/powerpoint/2010/main" val="31286949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of ADA National Network">
            <a:extLst>
              <a:ext uri="{FF2B5EF4-FFF2-40B4-BE49-F238E27FC236}">
                <a16:creationId xmlns:a16="http://schemas.microsoft.com/office/drawing/2014/main" id="{4A4F6C8D-A484-4DDB-8E56-B49FABC2CB77}"/>
              </a:ext>
            </a:extLst>
          </p:cNvPr>
          <p:cNvPicPr>
            <a:picLocks noChangeAspect="1"/>
          </p:cNvPicPr>
          <p:nvPr/>
        </p:nvPicPr>
        <p:blipFill>
          <a:blip r:embed="rId3"/>
          <a:stretch>
            <a:fillRect/>
          </a:stretch>
        </p:blipFill>
        <p:spPr>
          <a:xfrm>
            <a:off x="-1588" y="18749"/>
            <a:ext cx="2482370" cy="836995"/>
          </a:xfrm>
          <a:prstGeom prst="rect">
            <a:avLst/>
          </a:prstGeom>
        </p:spPr>
      </p:pic>
      <p:sp>
        <p:nvSpPr>
          <p:cNvPr id="6" name="Slide Number Placeholder 5">
            <a:extLst>
              <a:ext uri="{FF2B5EF4-FFF2-40B4-BE49-F238E27FC236}">
                <a16:creationId xmlns:a16="http://schemas.microsoft.com/office/drawing/2014/main" id="{225FBADC-227A-4109-AA4F-C5A1129E7F22}"/>
              </a:ext>
            </a:extLst>
          </p:cNvPr>
          <p:cNvSpPr>
            <a:spLocks noGrp="1"/>
          </p:cNvSpPr>
          <p:nvPr>
            <p:ph type="sldNum" sz="quarter" idx="12"/>
          </p:nvPr>
        </p:nvSpPr>
        <p:spPr/>
        <p:txBody>
          <a:bodyPr/>
          <a:lstStyle/>
          <a:p>
            <a:pPr algn="r" defTabSz="457200"/>
            <a:fld id="{2DD240B6-99DF-40F7-BFC7-5DD8D3F7E631}" type="slidenum">
              <a:rPr lang="en-US">
                <a:solidFill>
                  <a:prstClr val="black">
                    <a:tint val="75000"/>
                  </a:prstClr>
                </a:solidFill>
                <a:latin typeface="Calibri"/>
              </a:rPr>
              <a:pPr algn="r" defTabSz="457200"/>
              <a:t>24</a:t>
            </a:fld>
            <a:endParaRPr lang="en-US" dirty="0">
              <a:solidFill>
                <a:prstClr val="black">
                  <a:tint val="75000"/>
                </a:prstClr>
              </a:solidFill>
              <a:latin typeface="Calibri"/>
            </a:endParaRPr>
          </a:p>
        </p:txBody>
      </p:sp>
      <p:sp>
        <p:nvSpPr>
          <p:cNvPr id="8" name="Title 7"/>
          <p:cNvSpPr>
            <a:spLocks noGrp="1"/>
          </p:cNvSpPr>
          <p:nvPr>
            <p:ph type="title"/>
          </p:nvPr>
        </p:nvSpPr>
        <p:spPr>
          <a:xfrm>
            <a:off x="-18102" y="657307"/>
            <a:ext cx="12188824" cy="790493"/>
          </a:xfrm>
        </p:spPr>
        <p:txBody>
          <a:bodyPr>
            <a:noAutofit/>
          </a:bodyPr>
          <a:lstStyle/>
          <a:p>
            <a:r>
              <a:rPr lang="en-US" sz="3200" dirty="0">
                <a:solidFill>
                  <a:schemeClr val="tx1"/>
                </a:solidFill>
              </a:rPr>
              <a:t>Effective Communication</a:t>
            </a:r>
          </a:p>
        </p:txBody>
      </p:sp>
      <p:sp>
        <p:nvSpPr>
          <p:cNvPr id="9" name="Content Placeholder 2"/>
          <p:cNvSpPr>
            <a:spLocks noGrp="1"/>
          </p:cNvSpPr>
          <p:nvPr>
            <p:ph idx="1"/>
          </p:nvPr>
        </p:nvSpPr>
        <p:spPr>
          <a:xfrm>
            <a:off x="303212" y="1404322"/>
            <a:ext cx="10972800" cy="4876800"/>
          </a:xfrm>
        </p:spPr>
        <p:txBody>
          <a:bodyPr>
            <a:normAutofit/>
          </a:bodyPr>
          <a:lstStyle/>
          <a:p>
            <a:pPr marL="0" indent="0">
              <a:buNone/>
            </a:pPr>
            <a:r>
              <a:rPr lang="en-US" b="1" dirty="0"/>
              <a:t>													</a:t>
            </a:r>
            <a:endParaRPr lang="en-US" dirty="0"/>
          </a:p>
        </p:txBody>
      </p:sp>
      <p:sp>
        <p:nvSpPr>
          <p:cNvPr id="2" name="Rectangle 1"/>
          <p:cNvSpPr/>
          <p:nvPr/>
        </p:nvSpPr>
        <p:spPr>
          <a:xfrm>
            <a:off x="836612" y="1752600"/>
            <a:ext cx="10668000" cy="3108543"/>
          </a:xfrm>
          <a:prstGeom prst="rect">
            <a:avLst/>
          </a:prstGeom>
        </p:spPr>
        <p:txBody>
          <a:bodyPr wrap="square">
            <a:spAutoFit/>
          </a:bodyPr>
          <a:lstStyle/>
          <a:p>
            <a:pPr marL="285750" indent="-285750">
              <a:buFont typeface="Arial" panose="020B0604020202020204" pitchFamily="34" charset="0"/>
              <a:buChar char="•"/>
            </a:pPr>
            <a:r>
              <a:rPr lang="en-US" sz="2800" dirty="0"/>
              <a:t>The key to communicating effectively is to consider the nature, length, complexity, and context of the communication and the person’s normal method(s) of communication. </a:t>
            </a:r>
          </a:p>
          <a:p>
            <a:endParaRPr lang="en-US" sz="2800" dirty="0"/>
          </a:p>
          <a:p>
            <a:pPr marL="285750" indent="-285750">
              <a:buFont typeface="Arial" panose="020B0604020202020204" pitchFamily="34" charset="0"/>
              <a:buChar char="•"/>
            </a:pPr>
            <a:r>
              <a:rPr lang="en-US" sz="2800" dirty="0"/>
              <a:t>The rules apply to communicating with the person who is receiving the services of a healthcare provider, </a:t>
            </a:r>
            <a:r>
              <a:rPr lang="en-US" sz="2800" u="sng" dirty="0"/>
              <a:t>as well as with that person’s parent, spouse, or companion </a:t>
            </a:r>
            <a:r>
              <a:rPr lang="en-US" sz="2800" dirty="0"/>
              <a:t>in appropriate circumstances. </a:t>
            </a:r>
          </a:p>
        </p:txBody>
      </p:sp>
    </p:spTree>
    <p:extLst>
      <p:ext uri="{BB962C8B-B14F-4D97-AF65-F5344CB8AC3E}">
        <p14:creationId xmlns:p14="http://schemas.microsoft.com/office/powerpoint/2010/main" val="13284712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A69AB-7453-4E90-9E02-1D095AD8F610}"/>
              </a:ext>
            </a:extLst>
          </p:cNvPr>
          <p:cNvSpPr>
            <a:spLocks noGrp="1"/>
          </p:cNvSpPr>
          <p:nvPr>
            <p:ph type="title"/>
          </p:nvPr>
        </p:nvSpPr>
        <p:spPr>
          <a:xfrm>
            <a:off x="837981" y="142050"/>
            <a:ext cx="10512862" cy="996882"/>
          </a:xfrm>
        </p:spPr>
        <p:txBody>
          <a:bodyPr/>
          <a:lstStyle/>
          <a:p>
            <a:r>
              <a:rPr lang="en-US" altLang="en-US" b="1" dirty="0">
                <a:solidFill>
                  <a:schemeClr val="tx1"/>
                </a:solidFill>
                <a:latin typeface="+mn-lt"/>
              </a:rPr>
              <a:t>Common Scenario</a:t>
            </a:r>
            <a:endParaRPr lang="en-US" dirty="0">
              <a:solidFill>
                <a:schemeClr val="tx1"/>
              </a:solidFill>
              <a:latin typeface="+mn-lt"/>
            </a:endParaRPr>
          </a:p>
        </p:txBody>
      </p:sp>
      <p:sp>
        <p:nvSpPr>
          <p:cNvPr id="3" name="Content Placeholder 2">
            <a:extLst>
              <a:ext uri="{FF2B5EF4-FFF2-40B4-BE49-F238E27FC236}">
                <a16:creationId xmlns:a16="http://schemas.microsoft.com/office/drawing/2014/main" id="{C33A37CD-D33F-4643-91E4-103A6EAC00D6}"/>
              </a:ext>
            </a:extLst>
          </p:cNvPr>
          <p:cNvSpPr>
            <a:spLocks noGrp="1"/>
          </p:cNvSpPr>
          <p:nvPr>
            <p:ph idx="1"/>
          </p:nvPr>
        </p:nvSpPr>
        <p:spPr>
          <a:xfrm>
            <a:off x="837981" y="1177555"/>
            <a:ext cx="5256431" cy="4502890"/>
          </a:xfrm>
        </p:spPr>
        <p:txBody>
          <a:bodyPr>
            <a:normAutofit fontScale="92500"/>
          </a:bodyPr>
          <a:lstStyle/>
          <a:p>
            <a:pPr marL="0" indent="0">
              <a:lnSpc>
                <a:spcPct val="114000"/>
              </a:lnSpc>
              <a:buNone/>
            </a:pPr>
            <a:r>
              <a:rPr lang="en-US" altLang="en-US" dirty="0"/>
              <a:t>One woman with low vision reported that she learned only after years of taking her thyroid medication at dinnertime that taking the medication with food weakened the drug’s effects, which may have compromised her treatment.</a:t>
            </a:r>
          </a:p>
        </p:txBody>
      </p:sp>
      <p:pic>
        <p:nvPicPr>
          <p:cNvPr id="5" name="Picture 4" descr="Photo of a woman with low vision trying to read a card with different size fonts">
            <a:extLst>
              <a:ext uri="{FF2B5EF4-FFF2-40B4-BE49-F238E27FC236}">
                <a16:creationId xmlns:a16="http://schemas.microsoft.com/office/drawing/2014/main" id="{6BB99D4F-3C27-4EFE-801F-0C88B0E524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9412" y="1343407"/>
            <a:ext cx="5223308" cy="4171185"/>
          </a:xfrm>
          <a:prstGeom prst="rect">
            <a:avLst/>
          </a:prstGeom>
        </p:spPr>
      </p:pic>
      <p:pic>
        <p:nvPicPr>
          <p:cNvPr id="4" name="Picture 3"/>
          <p:cNvPicPr>
            <a:picLocks noChangeAspect="1"/>
          </p:cNvPicPr>
          <p:nvPr/>
        </p:nvPicPr>
        <p:blipFill>
          <a:blip r:embed="rId3"/>
          <a:stretch>
            <a:fillRect/>
          </a:stretch>
        </p:blipFill>
        <p:spPr>
          <a:xfrm>
            <a:off x="-20638" y="9525"/>
            <a:ext cx="2481287" cy="835224"/>
          </a:xfrm>
          <a:prstGeom prst="rect">
            <a:avLst/>
          </a:prstGeom>
        </p:spPr>
      </p:pic>
      <p:sp>
        <p:nvSpPr>
          <p:cNvPr id="6" name="Slide Number Placeholder 5">
            <a:extLst>
              <a:ext uri="{FF2B5EF4-FFF2-40B4-BE49-F238E27FC236}">
                <a16:creationId xmlns:a16="http://schemas.microsoft.com/office/drawing/2014/main" id="{79E1E27E-0279-4CAD-A142-9FB087E2BB33}"/>
              </a:ext>
            </a:extLst>
          </p:cNvPr>
          <p:cNvSpPr>
            <a:spLocks noGrp="1"/>
          </p:cNvSpPr>
          <p:nvPr>
            <p:ph type="sldNum" sz="quarter" idx="12"/>
          </p:nvPr>
        </p:nvSpPr>
        <p:spPr/>
        <p:txBody>
          <a:bodyPr/>
          <a:lstStyle/>
          <a:p>
            <a:pPr algn="r"/>
            <a:fld id="{2DD240B6-99DF-40F7-BFC7-5DD8D3F7E631}" type="slidenum">
              <a:rPr lang="en-US" smtClean="0"/>
              <a:pPr algn="r"/>
              <a:t>25</a:t>
            </a:fld>
            <a:endParaRPr lang="en-US" dirty="0"/>
          </a:p>
        </p:txBody>
      </p:sp>
    </p:spTree>
    <p:extLst>
      <p:ext uri="{BB962C8B-B14F-4D97-AF65-F5344CB8AC3E}">
        <p14:creationId xmlns:p14="http://schemas.microsoft.com/office/powerpoint/2010/main" val="1818263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A69AB-7453-4E90-9E02-1D095AD8F610}"/>
              </a:ext>
            </a:extLst>
          </p:cNvPr>
          <p:cNvSpPr>
            <a:spLocks noGrp="1"/>
          </p:cNvSpPr>
          <p:nvPr>
            <p:ph type="title"/>
          </p:nvPr>
        </p:nvSpPr>
        <p:spPr>
          <a:xfrm>
            <a:off x="837981" y="142050"/>
            <a:ext cx="10512862" cy="996882"/>
          </a:xfrm>
        </p:spPr>
        <p:txBody>
          <a:bodyPr/>
          <a:lstStyle/>
          <a:p>
            <a:r>
              <a:rPr lang="en-US" altLang="en-US" b="1" dirty="0">
                <a:solidFill>
                  <a:schemeClr val="tx1"/>
                </a:solidFill>
                <a:latin typeface="+mn-lt"/>
              </a:rPr>
              <a:t>Common Scenario</a:t>
            </a:r>
            <a:endParaRPr lang="en-US" dirty="0">
              <a:solidFill>
                <a:schemeClr val="tx1"/>
              </a:solidFill>
              <a:latin typeface="+mn-lt"/>
            </a:endParaRPr>
          </a:p>
        </p:txBody>
      </p:sp>
      <p:sp>
        <p:nvSpPr>
          <p:cNvPr id="3" name="Content Placeholder 2">
            <a:extLst>
              <a:ext uri="{FF2B5EF4-FFF2-40B4-BE49-F238E27FC236}">
                <a16:creationId xmlns:a16="http://schemas.microsoft.com/office/drawing/2014/main" id="{C33A37CD-D33F-4643-91E4-103A6EAC00D6}"/>
              </a:ext>
            </a:extLst>
          </p:cNvPr>
          <p:cNvSpPr>
            <a:spLocks noGrp="1"/>
          </p:cNvSpPr>
          <p:nvPr>
            <p:ph idx="1"/>
          </p:nvPr>
        </p:nvSpPr>
        <p:spPr>
          <a:xfrm>
            <a:off x="837981" y="1429270"/>
            <a:ext cx="4567000" cy="4530669"/>
          </a:xfrm>
        </p:spPr>
        <p:txBody>
          <a:bodyPr>
            <a:normAutofit/>
          </a:bodyPr>
          <a:lstStyle/>
          <a:p>
            <a:pPr marL="0" indent="0">
              <a:lnSpc>
                <a:spcPct val="125000"/>
              </a:lnSpc>
              <a:buNone/>
              <a:defRPr/>
            </a:pPr>
            <a:r>
              <a:rPr lang="en-US" sz="3199" dirty="0"/>
              <a:t>A deaf patient ended up in hospital after a heart attack, attributed to medical error (medication prescribed without benefit of an interpreter)</a:t>
            </a:r>
          </a:p>
          <a:p>
            <a:pPr marL="0" indent="0">
              <a:lnSpc>
                <a:spcPct val="125000"/>
              </a:lnSpc>
              <a:buNone/>
              <a:defRPr/>
            </a:pPr>
            <a:r>
              <a:rPr lang="en-US" sz="1400" dirty="0"/>
              <a:t>	(Medical Interpreting Task Force, WA State)</a:t>
            </a:r>
          </a:p>
        </p:txBody>
      </p:sp>
      <p:pic>
        <p:nvPicPr>
          <p:cNvPr id="6" name="Picture 5" descr="Photo of a hand clutching a blue shirt&#10;&#10;">
            <a:extLst>
              <a:ext uri="{FF2B5EF4-FFF2-40B4-BE49-F238E27FC236}">
                <a16:creationId xmlns:a16="http://schemas.microsoft.com/office/drawing/2014/main" id="{D9D51D21-6D85-432B-97DC-99D92E5D19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7346" y="1429271"/>
            <a:ext cx="6237241" cy="4387977"/>
          </a:xfrm>
          <a:prstGeom prst="rect">
            <a:avLst/>
          </a:prstGeom>
        </p:spPr>
      </p:pic>
      <p:pic>
        <p:nvPicPr>
          <p:cNvPr id="4" name="Picture 3"/>
          <p:cNvPicPr>
            <a:picLocks noChangeAspect="1"/>
          </p:cNvPicPr>
          <p:nvPr/>
        </p:nvPicPr>
        <p:blipFill>
          <a:blip r:embed="rId3"/>
          <a:stretch>
            <a:fillRect/>
          </a:stretch>
        </p:blipFill>
        <p:spPr>
          <a:xfrm>
            <a:off x="0" y="0"/>
            <a:ext cx="2481287" cy="835224"/>
          </a:xfrm>
          <a:prstGeom prst="rect">
            <a:avLst/>
          </a:prstGeom>
        </p:spPr>
      </p:pic>
      <p:sp>
        <p:nvSpPr>
          <p:cNvPr id="5" name="Slide Number Placeholder 4">
            <a:extLst>
              <a:ext uri="{FF2B5EF4-FFF2-40B4-BE49-F238E27FC236}">
                <a16:creationId xmlns:a16="http://schemas.microsoft.com/office/drawing/2014/main" id="{29CD05F2-ECAC-4A46-8A1C-4801508A30ED}"/>
              </a:ext>
            </a:extLst>
          </p:cNvPr>
          <p:cNvSpPr>
            <a:spLocks noGrp="1"/>
          </p:cNvSpPr>
          <p:nvPr>
            <p:ph type="sldNum" sz="quarter" idx="12"/>
          </p:nvPr>
        </p:nvSpPr>
        <p:spPr/>
        <p:txBody>
          <a:bodyPr/>
          <a:lstStyle/>
          <a:p>
            <a:pPr algn="r"/>
            <a:fld id="{2DD240B6-99DF-40F7-BFC7-5DD8D3F7E631}" type="slidenum">
              <a:rPr lang="en-US" smtClean="0"/>
              <a:pPr algn="r"/>
              <a:t>26</a:t>
            </a:fld>
            <a:endParaRPr lang="en-US" dirty="0"/>
          </a:p>
        </p:txBody>
      </p:sp>
    </p:spTree>
    <p:extLst>
      <p:ext uri="{BB962C8B-B14F-4D97-AF65-F5344CB8AC3E}">
        <p14:creationId xmlns:p14="http://schemas.microsoft.com/office/powerpoint/2010/main" val="10321643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of ADA National Network">
            <a:extLst>
              <a:ext uri="{FF2B5EF4-FFF2-40B4-BE49-F238E27FC236}">
                <a16:creationId xmlns:a16="http://schemas.microsoft.com/office/drawing/2014/main" id="{4A4F6C8D-A484-4DDB-8E56-B49FABC2CB77}"/>
              </a:ext>
            </a:extLst>
          </p:cNvPr>
          <p:cNvPicPr>
            <a:picLocks noChangeAspect="1"/>
          </p:cNvPicPr>
          <p:nvPr/>
        </p:nvPicPr>
        <p:blipFill>
          <a:blip r:embed="rId3"/>
          <a:stretch>
            <a:fillRect/>
          </a:stretch>
        </p:blipFill>
        <p:spPr>
          <a:xfrm>
            <a:off x="-1588" y="18749"/>
            <a:ext cx="2482370" cy="836995"/>
          </a:xfrm>
          <a:prstGeom prst="rect">
            <a:avLst/>
          </a:prstGeom>
        </p:spPr>
      </p:pic>
      <p:sp>
        <p:nvSpPr>
          <p:cNvPr id="6" name="Slide Number Placeholder 5">
            <a:extLst>
              <a:ext uri="{FF2B5EF4-FFF2-40B4-BE49-F238E27FC236}">
                <a16:creationId xmlns:a16="http://schemas.microsoft.com/office/drawing/2014/main" id="{225FBADC-227A-4109-AA4F-C5A1129E7F22}"/>
              </a:ext>
            </a:extLst>
          </p:cNvPr>
          <p:cNvSpPr>
            <a:spLocks noGrp="1"/>
          </p:cNvSpPr>
          <p:nvPr>
            <p:ph type="sldNum" sz="quarter" idx="12"/>
          </p:nvPr>
        </p:nvSpPr>
        <p:spPr/>
        <p:txBody>
          <a:bodyPr/>
          <a:lstStyle/>
          <a:p>
            <a:pPr algn="r" defTabSz="457200"/>
            <a:fld id="{2DD240B6-99DF-40F7-BFC7-5DD8D3F7E631}" type="slidenum">
              <a:rPr lang="en-US">
                <a:solidFill>
                  <a:prstClr val="black">
                    <a:tint val="75000"/>
                  </a:prstClr>
                </a:solidFill>
                <a:latin typeface="Calibri"/>
              </a:rPr>
              <a:pPr algn="r" defTabSz="457200"/>
              <a:t>27</a:t>
            </a:fld>
            <a:endParaRPr lang="en-US" dirty="0">
              <a:solidFill>
                <a:prstClr val="black">
                  <a:tint val="75000"/>
                </a:prstClr>
              </a:solidFill>
              <a:latin typeface="Calibri"/>
            </a:endParaRPr>
          </a:p>
        </p:txBody>
      </p:sp>
      <p:sp>
        <p:nvSpPr>
          <p:cNvPr id="8" name="Title 7"/>
          <p:cNvSpPr>
            <a:spLocks noGrp="1"/>
          </p:cNvSpPr>
          <p:nvPr>
            <p:ph type="title"/>
          </p:nvPr>
        </p:nvSpPr>
        <p:spPr>
          <a:xfrm>
            <a:off x="-18102" y="657307"/>
            <a:ext cx="12188824" cy="790493"/>
          </a:xfrm>
        </p:spPr>
        <p:txBody>
          <a:bodyPr>
            <a:noAutofit/>
          </a:bodyPr>
          <a:lstStyle/>
          <a:p>
            <a:r>
              <a:rPr lang="en-US" sz="3200" dirty="0">
                <a:solidFill>
                  <a:schemeClr val="tx1"/>
                </a:solidFill>
              </a:rPr>
              <a:t>Effective Communication</a:t>
            </a:r>
          </a:p>
        </p:txBody>
      </p:sp>
      <p:sp>
        <p:nvSpPr>
          <p:cNvPr id="9" name="Content Placeholder 2"/>
          <p:cNvSpPr>
            <a:spLocks noGrp="1"/>
          </p:cNvSpPr>
          <p:nvPr>
            <p:ph idx="1"/>
          </p:nvPr>
        </p:nvSpPr>
        <p:spPr>
          <a:xfrm>
            <a:off x="608012" y="1593069"/>
            <a:ext cx="10972800" cy="4658428"/>
          </a:xfrm>
        </p:spPr>
        <p:txBody>
          <a:bodyPr>
            <a:normAutofit fontScale="77500" lnSpcReduction="20000"/>
          </a:bodyPr>
          <a:lstStyle/>
          <a:p>
            <a:pPr marL="868680" indent="-457200">
              <a:lnSpc>
                <a:spcPct val="110000"/>
              </a:lnSpc>
              <a:spcBef>
                <a:spcPts val="1200"/>
              </a:spcBef>
            </a:pPr>
            <a:r>
              <a:rPr lang="en-US" sz="3400" dirty="0"/>
              <a:t>Auxiliary aids and services for people with vision loss may include:</a:t>
            </a:r>
          </a:p>
          <a:p>
            <a:pPr marL="411480" indent="0">
              <a:lnSpc>
                <a:spcPct val="110000"/>
              </a:lnSpc>
              <a:spcBef>
                <a:spcPts val="1200"/>
              </a:spcBef>
              <a:buNone/>
            </a:pPr>
            <a:endParaRPr lang="en-US" sz="1400" dirty="0"/>
          </a:p>
          <a:p>
            <a:pPr marL="1371600" lvl="1" indent="-457200">
              <a:lnSpc>
                <a:spcPct val="120000"/>
              </a:lnSpc>
              <a:spcBef>
                <a:spcPts val="1200"/>
              </a:spcBef>
              <a:buFont typeface="Courier New" panose="02070309020205020404" pitchFamily="49" charset="0"/>
              <a:buChar char="o"/>
            </a:pPr>
            <a:r>
              <a:rPr lang="en-US" sz="3500" dirty="0"/>
              <a:t>Braille</a:t>
            </a:r>
          </a:p>
          <a:p>
            <a:pPr marL="1371600" lvl="1" indent="-457200">
              <a:lnSpc>
                <a:spcPct val="120000"/>
              </a:lnSpc>
              <a:spcBef>
                <a:spcPts val="1200"/>
              </a:spcBef>
              <a:buFont typeface="Courier New" panose="02070309020205020404" pitchFamily="49" charset="0"/>
              <a:buChar char="o"/>
            </a:pPr>
            <a:r>
              <a:rPr lang="en-US" sz="3500" dirty="0"/>
              <a:t>Large print</a:t>
            </a:r>
          </a:p>
          <a:p>
            <a:pPr marL="1371600" lvl="1" indent="-457200">
              <a:lnSpc>
                <a:spcPct val="120000"/>
              </a:lnSpc>
              <a:spcBef>
                <a:spcPts val="1200"/>
              </a:spcBef>
              <a:buFont typeface="Courier New" panose="02070309020205020404" pitchFamily="49" charset="0"/>
              <a:buChar char="o"/>
            </a:pPr>
            <a:r>
              <a:rPr lang="en-US" sz="3500" dirty="0"/>
              <a:t>Digital text</a:t>
            </a:r>
          </a:p>
          <a:p>
            <a:pPr marL="1371600" lvl="1" indent="-457200">
              <a:lnSpc>
                <a:spcPct val="120000"/>
              </a:lnSpc>
              <a:spcBef>
                <a:spcPts val="1200"/>
              </a:spcBef>
              <a:buFont typeface="Courier New" panose="02070309020205020404" pitchFamily="49" charset="0"/>
              <a:buChar char="o"/>
            </a:pPr>
            <a:r>
              <a:rPr lang="en-US" sz="3500" dirty="0"/>
              <a:t>Audio </a:t>
            </a:r>
          </a:p>
          <a:p>
            <a:pPr marL="1371600" lvl="1" indent="-457200">
              <a:lnSpc>
                <a:spcPct val="120000"/>
              </a:lnSpc>
              <a:spcBef>
                <a:spcPts val="1200"/>
              </a:spcBef>
              <a:buFont typeface="Courier New" panose="02070309020205020404" pitchFamily="49" charset="0"/>
              <a:buChar char="o"/>
            </a:pPr>
            <a:r>
              <a:rPr lang="en-US" sz="3500" dirty="0"/>
              <a:t>Qualified Reader</a:t>
            </a:r>
          </a:p>
          <a:p>
            <a:pPr marL="0" indent="0">
              <a:buNone/>
            </a:pPr>
            <a:r>
              <a:rPr lang="en-US" dirty="0"/>
              <a:t>		</a:t>
            </a:r>
            <a:r>
              <a:rPr lang="en-US" i="1" dirty="0"/>
              <a:t>				</a:t>
            </a:r>
          </a:p>
          <a:p>
            <a:pPr marL="0" indent="0">
              <a:buNone/>
            </a:pPr>
            <a:r>
              <a:rPr lang="en-US" b="1" dirty="0"/>
              <a:t>													</a:t>
            </a:r>
            <a:endParaRPr lang="en-US" dirty="0"/>
          </a:p>
        </p:txBody>
      </p:sp>
      <p:pic>
        <p:nvPicPr>
          <p:cNvPr id="10" name="Picture 9" descr="graphic of an audio device with earpho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34350" y="2266872"/>
            <a:ext cx="1600200" cy="154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5" descr="graphic saying Large Prin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40140" y="4038600"/>
            <a:ext cx="1905000" cy="254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3" descr="picture of a thumb driv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80954" y="2492297"/>
            <a:ext cx="1760538" cy="132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4" title="Picture of someone reading braill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89715" y="4267200"/>
            <a:ext cx="2410098" cy="2057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2" name="Picture 1" title="Nurse reading a form to a man in a wheelchair"/>
          <p:cNvPicPr>
            <a:picLocks noChangeAspect="1"/>
          </p:cNvPicPr>
          <p:nvPr/>
        </p:nvPicPr>
        <p:blipFill>
          <a:blip r:embed="rId8"/>
          <a:stretch>
            <a:fillRect/>
          </a:stretch>
        </p:blipFill>
        <p:spPr>
          <a:xfrm>
            <a:off x="6995890" y="2266872"/>
            <a:ext cx="1743075" cy="2619375"/>
          </a:xfrm>
          <a:prstGeom prst="rect">
            <a:avLst/>
          </a:prstGeom>
        </p:spPr>
      </p:pic>
    </p:spTree>
    <p:extLst>
      <p:ext uri="{BB962C8B-B14F-4D97-AF65-F5344CB8AC3E}">
        <p14:creationId xmlns:p14="http://schemas.microsoft.com/office/powerpoint/2010/main" val="9947905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of ADA National Network">
            <a:extLst>
              <a:ext uri="{FF2B5EF4-FFF2-40B4-BE49-F238E27FC236}">
                <a16:creationId xmlns:a16="http://schemas.microsoft.com/office/drawing/2014/main" id="{4A4F6C8D-A484-4DDB-8E56-B49FABC2CB77}"/>
              </a:ext>
            </a:extLst>
          </p:cNvPr>
          <p:cNvPicPr>
            <a:picLocks noChangeAspect="1"/>
          </p:cNvPicPr>
          <p:nvPr/>
        </p:nvPicPr>
        <p:blipFill>
          <a:blip r:embed="rId3"/>
          <a:stretch>
            <a:fillRect/>
          </a:stretch>
        </p:blipFill>
        <p:spPr>
          <a:xfrm>
            <a:off x="-1588" y="18749"/>
            <a:ext cx="2482370" cy="836995"/>
          </a:xfrm>
          <a:prstGeom prst="rect">
            <a:avLst/>
          </a:prstGeom>
        </p:spPr>
      </p:pic>
      <p:sp>
        <p:nvSpPr>
          <p:cNvPr id="6" name="Slide Number Placeholder 5">
            <a:extLst>
              <a:ext uri="{FF2B5EF4-FFF2-40B4-BE49-F238E27FC236}">
                <a16:creationId xmlns:a16="http://schemas.microsoft.com/office/drawing/2014/main" id="{225FBADC-227A-4109-AA4F-C5A1129E7F22}"/>
              </a:ext>
            </a:extLst>
          </p:cNvPr>
          <p:cNvSpPr>
            <a:spLocks noGrp="1"/>
          </p:cNvSpPr>
          <p:nvPr>
            <p:ph type="sldNum" sz="quarter" idx="12"/>
          </p:nvPr>
        </p:nvSpPr>
        <p:spPr/>
        <p:txBody>
          <a:bodyPr/>
          <a:lstStyle/>
          <a:p>
            <a:pPr algn="r" defTabSz="457200"/>
            <a:fld id="{2DD240B6-99DF-40F7-BFC7-5DD8D3F7E631}" type="slidenum">
              <a:rPr lang="en-US">
                <a:solidFill>
                  <a:prstClr val="black">
                    <a:tint val="75000"/>
                  </a:prstClr>
                </a:solidFill>
                <a:latin typeface="Calibri"/>
              </a:rPr>
              <a:pPr algn="r" defTabSz="457200"/>
              <a:t>28</a:t>
            </a:fld>
            <a:endParaRPr lang="en-US" dirty="0">
              <a:solidFill>
                <a:prstClr val="black">
                  <a:tint val="75000"/>
                </a:prstClr>
              </a:solidFill>
              <a:latin typeface="Calibri"/>
            </a:endParaRPr>
          </a:p>
        </p:txBody>
      </p:sp>
      <p:sp>
        <p:nvSpPr>
          <p:cNvPr id="8" name="Title 7"/>
          <p:cNvSpPr>
            <a:spLocks noGrp="1"/>
          </p:cNvSpPr>
          <p:nvPr>
            <p:ph type="title"/>
          </p:nvPr>
        </p:nvSpPr>
        <p:spPr>
          <a:xfrm>
            <a:off x="19623" y="508694"/>
            <a:ext cx="12188824" cy="790493"/>
          </a:xfrm>
        </p:spPr>
        <p:txBody>
          <a:bodyPr>
            <a:noAutofit/>
          </a:bodyPr>
          <a:lstStyle/>
          <a:p>
            <a:r>
              <a:rPr lang="en-US" sz="3200" dirty="0">
                <a:solidFill>
                  <a:schemeClr val="tx1"/>
                </a:solidFill>
              </a:rPr>
              <a:t>Effective Communication</a:t>
            </a:r>
          </a:p>
        </p:txBody>
      </p:sp>
      <p:sp>
        <p:nvSpPr>
          <p:cNvPr id="9" name="Content Placeholder 2"/>
          <p:cNvSpPr>
            <a:spLocks noGrp="1"/>
          </p:cNvSpPr>
          <p:nvPr>
            <p:ph idx="1"/>
          </p:nvPr>
        </p:nvSpPr>
        <p:spPr>
          <a:xfrm>
            <a:off x="-230188" y="1517752"/>
            <a:ext cx="10972800" cy="4658428"/>
          </a:xfrm>
        </p:spPr>
        <p:txBody>
          <a:bodyPr>
            <a:normAutofit fontScale="77500" lnSpcReduction="20000"/>
          </a:bodyPr>
          <a:lstStyle/>
          <a:p>
            <a:pPr marL="868680" indent="-457200">
              <a:lnSpc>
                <a:spcPct val="110000"/>
              </a:lnSpc>
              <a:spcBef>
                <a:spcPts val="1200"/>
              </a:spcBef>
            </a:pPr>
            <a:r>
              <a:rPr lang="en-US" sz="3400" dirty="0"/>
              <a:t>Auxiliary aids and services for people who are deaf or hard of hearing may include:</a:t>
            </a:r>
          </a:p>
          <a:p>
            <a:pPr marL="411480" indent="0">
              <a:lnSpc>
                <a:spcPct val="110000"/>
              </a:lnSpc>
              <a:spcBef>
                <a:spcPts val="1200"/>
              </a:spcBef>
              <a:buNone/>
            </a:pPr>
            <a:endParaRPr lang="en-US" sz="1400" dirty="0"/>
          </a:p>
          <a:p>
            <a:pPr marL="1371600" lvl="1" indent="-457200">
              <a:lnSpc>
                <a:spcPct val="120000"/>
              </a:lnSpc>
              <a:spcBef>
                <a:spcPts val="1200"/>
              </a:spcBef>
              <a:buFont typeface="Courier New" panose="02070309020205020404" pitchFamily="49" charset="0"/>
              <a:buChar char="o"/>
            </a:pPr>
            <a:r>
              <a:rPr lang="en-US" sz="3600" dirty="0"/>
              <a:t>ASL interpreter</a:t>
            </a:r>
          </a:p>
          <a:p>
            <a:pPr marL="1371600" lvl="1" indent="-457200">
              <a:lnSpc>
                <a:spcPct val="120000"/>
              </a:lnSpc>
              <a:spcBef>
                <a:spcPts val="1200"/>
              </a:spcBef>
              <a:buFont typeface="Courier New" panose="02070309020205020404" pitchFamily="49" charset="0"/>
              <a:buChar char="o"/>
            </a:pPr>
            <a:r>
              <a:rPr lang="en-US" sz="3600" dirty="0"/>
              <a:t>Communication Access                                                                        Real-time Translation (CART)</a:t>
            </a:r>
          </a:p>
          <a:p>
            <a:pPr marL="1371600" lvl="1" indent="-457200">
              <a:lnSpc>
                <a:spcPct val="120000"/>
              </a:lnSpc>
              <a:spcBef>
                <a:spcPts val="1200"/>
              </a:spcBef>
              <a:buFont typeface="Courier New" panose="02070309020205020404" pitchFamily="49" charset="0"/>
              <a:buChar char="o"/>
            </a:pPr>
            <a:r>
              <a:rPr lang="en-US" sz="3600" dirty="0"/>
              <a:t>Written materials, transcripts</a:t>
            </a:r>
          </a:p>
          <a:p>
            <a:pPr marL="1371600" lvl="1" indent="-457200">
              <a:lnSpc>
                <a:spcPct val="120000"/>
              </a:lnSpc>
              <a:spcBef>
                <a:spcPts val="1200"/>
              </a:spcBef>
              <a:buFont typeface="Courier New" panose="02070309020205020404" pitchFamily="49" charset="0"/>
              <a:buChar char="o"/>
            </a:pPr>
            <a:r>
              <a:rPr lang="en-US" sz="3600" dirty="0"/>
              <a:t>Assistive Listening Devices </a:t>
            </a:r>
          </a:p>
          <a:p>
            <a:pPr marL="0" indent="0">
              <a:buNone/>
            </a:pPr>
            <a:r>
              <a:rPr lang="en-US" dirty="0"/>
              <a:t>		</a:t>
            </a:r>
            <a:r>
              <a:rPr lang="en-US" i="1" dirty="0"/>
              <a:t>				</a:t>
            </a:r>
          </a:p>
          <a:p>
            <a:pPr marL="0" indent="0">
              <a:buNone/>
            </a:pPr>
            <a:r>
              <a:rPr lang="en-US" b="1" dirty="0"/>
              <a:t>													</a:t>
            </a:r>
            <a:endParaRPr lang="en-US" dirty="0"/>
          </a:p>
        </p:txBody>
      </p:sp>
      <p:pic>
        <p:nvPicPr>
          <p:cNvPr id="3" name="Picture 2" descr="headphones, microphones, with assistive listening device"/>
          <p:cNvPicPr>
            <a:picLocks noChangeAspect="1"/>
          </p:cNvPicPr>
          <p:nvPr/>
        </p:nvPicPr>
        <p:blipFill>
          <a:blip r:embed="rId4"/>
          <a:stretch>
            <a:fillRect/>
          </a:stretch>
        </p:blipFill>
        <p:spPr>
          <a:xfrm>
            <a:off x="3874397" y="1879832"/>
            <a:ext cx="1479409" cy="1479409"/>
          </a:xfrm>
          <a:prstGeom prst="rect">
            <a:avLst/>
          </a:prstGeom>
        </p:spPr>
      </p:pic>
      <p:pic>
        <p:nvPicPr>
          <p:cNvPr id="5" name="Picture 4" descr="pad of paper with pen"/>
          <p:cNvPicPr>
            <a:picLocks noChangeAspect="1"/>
          </p:cNvPicPr>
          <p:nvPr/>
        </p:nvPicPr>
        <p:blipFill>
          <a:blip r:embed="rId5"/>
          <a:stretch>
            <a:fillRect/>
          </a:stretch>
        </p:blipFill>
        <p:spPr>
          <a:xfrm>
            <a:off x="5484812" y="2062144"/>
            <a:ext cx="1752084" cy="1583209"/>
          </a:xfrm>
          <a:prstGeom prst="rect">
            <a:avLst/>
          </a:prstGeom>
        </p:spPr>
      </p:pic>
      <p:pic>
        <p:nvPicPr>
          <p:cNvPr id="7" name="Picture 6" descr="Smart phone showing text messages"/>
          <p:cNvPicPr>
            <a:picLocks noChangeAspect="1"/>
          </p:cNvPicPr>
          <p:nvPr/>
        </p:nvPicPr>
        <p:blipFill>
          <a:blip r:embed="rId6"/>
          <a:stretch>
            <a:fillRect/>
          </a:stretch>
        </p:blipFill>
        <p:spPr>
          <a:xfrm>
            <a:off x="8913813" y="4365717"/>
            <a:ext cx="1828800" cy="2193533"/>
          </a:xfrm>
          <a:prstGeom prst="rect">
            <a:avLst/>
          </a:prstGeom>
        </p:spPr>
      </p:pic>
      <p:pic>
        <p:nvPicPr>
          <p:cNvPr id="11" name="Picture 10" descr="3 people talking with one being an ASL interpreter"/>
          <p:cNvPicPr>
            <a:picLocks noChangeAspect="1"/>
          </p:cNvPicPr>
          <p:nvPr/>
        </p:nvPicPr>
        <p:blipFill>
          <a:blip r:embed="rId7"/>
          <a:stretch>
            <a:fillRect/>
          </a:stretch>
        </p:blipFill>
        <p:spPr>
          <a:xfrm>
            <a:off x="5675738" y="4579294"/>
            <a:ext cx="3059587" cy="1629131"/>
          </a:xfrm>
          <a:prstGeom prst="rect">
            <a:avLst/>
          </a:prstGeom>
        </p:spPr>
      </p:pic>
      <p:pic>
        <p:nvPicPr>
          <p:cNvPr id="13" name="Picture 12" descr="computer on table displaying CART transcription"/>
          <p:cNvPicPr>
            <a:picLocks noChangeAspect="1"/>
          </p:cNvPicPr>
          <p:nvPr/>
        </p:nvPicPr>
        <p:blipFill>
          <a:blip r:embed="rId8"/>
          <a:stretch>
            <a:fillRect/>
          </a:stretch>
        </p:blipFill>
        <p:spPr>
          <a:xfrm>
            <a:off x="7558136" y="2183065"/>
            <a:ext cx="3020220" cy="2007935"/>
          </a:xfrm>
          <a:prstGeom prst="rect">
            <a:avLst/>
          </a:prstGeom>
        </p:spPr>
      </p:pic>
    </p:spTree>
    <p:extLst>
      <p:ext uri="{BB962C8B-B14F-4D97-AF65-F5344CB8AC3E}">
        <p14:creationId xmlns:p14="http://schemas.microsoft.com/office/powerpoint/2010/main" val="42190653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of ADA National Network">
            <a:extLst>
              <a:ext uri="{FF2B5EF4-FFF2-40B4-BE49-F238E27FC236}">
                <a16:creationId xmlns:a16="http://schemas.microsoft.com/office/drawing/2014/main" id="{4A4F6C8D-A484-4DDB-8E56-B49FABC2CB77}"/>
              </a:ext>
            </a:extLst>
          </p:cNvPr>
          <p:cNvPicPr>
            <a:picLocks noChangeAspect="1"/>
          </p:cNvPicPr>
          <p:nvPr/>
        </p:nvPicPr>
        <p:blipFill>
          <a:blip r:embed="rId3"/>
          <a:stretch>
            <a:fillRect/>
          </a:stretch>
        </p:blipFill>
        <p:spPr>
          <a:xfrm>
            <a:off x="-1588" y="18749"/>
            <a:ext cx="2482370" cy="836995"/>
          </a:xfrm>
          <a:prstGeom prst="rect">
            <a:avLst/>
          </a:prstGeom>
        </p:spPr>
      </p:pic>
      <p:sp>
        <p:nvSpPr>
          <p:cNvPr id="6" name="Slide Number Placeholder 5">
            <a:extLst>
              <a:ext uri="{FF2B5EF4-FFF2-40B4-BE49-F238E27FC236}">
                <a16:creationId xmlns:a16="http://schemas.microsoft.com/office/drawing/2014/main" id="{225FBADC-227A-4109-AA4F-C5A1129E7F22}"/>
              </a:ext>
            </a:extLst>
          </p:cNvPr>
          <p:cNvSpPr>
            <a:spLocks noGrp="1"/>
          </p:cNvSpPr>
          <p:nvPr>
            <p:ph type="sldNum" sz="quarter" idx="12"/>
          </p:nvPr>
        </p:nvSpPr>
        <p:spPr/>
        <p:txBody>
          <a:bodyPr/>
          <a:lstStyle/>
          <a:p>
            <a:pPr algn="r" defTabSz="457200"/>
            <a:fld id="{2DD240B6-99DF-40F7-BFC7-5DD8D3F7E631}" type="slidenum">
              <a:rPr lang="en-US">
                <a:solidFill>
                  <a:prstClr val="black">
                    <a:tint val="75000"/>
                  </a:prstClr>
                </a:solidFill>
                <a:latin typeface="Calibri"/>
              </a:rPr>
              <a:pPr algn="r" defTabSz="457200"/>
              <a:t>29</a:t>
            </a:fld>
            <a:endParaRPr lang="en-US" dirty="0">
              <a:solidFill>
                <a:prstClr val="black">
                  <a:tint val="75000"/>
                </a:prstClr>
              </a:solidFill>
              <a:latin typeface="Calibri"/>
            </a:endParaRPr>
          </a:p>
        </p:txBody>
      </p:sp>
      <p:sp>
        <p:nvSpPr>
          <p:cNvPr id="8" name="Title 7"/>
          <p:cNvSpPr>
            <a:spLocks noGrp="1"/>
          </p:cNvSpPr>
          <p:nvPr>
            <p:ph type="title"/>
          </p:nvPr>
        </p:nvSpPr>
        <p:spPr>
          <a:xfrm>
            <a:off x="1" y="513678"/>
            <a:ext cx="12188824" cy="790493"/>
          </a:xfrm>
        </p:spPr>
        <p:txBody>
          <a:bodyPr>
            <a:noAutofit/>
          </a:bodyPr>
          <a:lstStyle/>
          <a:p>
            <a:r>
              <a:rPr lang="en-US" sz="3200" dirty="0">
                <a:solidFill>
                  <a:schemeClr val="tx1"/>
                </a:solidFill>
              </a:rPr>
              <a:t>Effective Communication</a:t>
            </a:r>
          </a:p>
        </p:txBody>
      </p:sp>
      <p:sp>
        <p:nvSpPr>
          <p:cNvPr id="7" name="Content Placeholder 2"/>
          <p:cNvSpPr>
            <a:spLocks noGrp="1"/>
          </p:cNvSpPr>
          <p:nvPr>
            <p:ph idx="1"/>
          </p:nvPr>
        </p:nvSpPr>
        <p:spPr>
          <a:xfrm>
            <a:off x="912812" y="1350673"/>
            <a:ext cx="10287000" cy="4745327"/>
          </a:xfrm>
        </p:spPr>
        <p:txBody>
          <a:bodyPr>
            <a:normAutofit/>
          </a:bodyPr>
          <a:lstStyle/>
          <a:p>
            <a:pPr>
              <a:lnSpc>
                <a:spcPct val="110000"/>
              </a:lnSpc>
              <a:spcBef>
                <a:spcPts val="0"/>
              </a:spcBef>
              <a:spcAft>
                <a:spcPts val="1200"/>
              </a:spcAft>
              <a:buFont typeface="Arial" panose="020B0604020202020204" pitchFamily="34" charset="0"/>
              <a:buChar char="•"/>
            </a:pPr>
            <a:r>
              <a:rPr lang="en-US" sz="3100" dirty="0"/>
              <a:t>For individuals who are deaf and use sign language, the most effective auxiliary aid or service which a medical office can provide is usually the service of qualified sign language interpreters, who are trained in medical terminology.</a:t>
            </a:r>
          </a:p>
          <a:p>
            <a:pPr>
              <a:lnSpc>
                <a:spcPct val="110000"/>
              </a:lnSpc>
              <a:spcBef>
                <a:spcPts val="0"/>
              </a:spcBef>
              <a:spcAft>
                <a:spcPts val="1200"/>
              </a:spcAft>
              <a:buFont typeface="Arial" panose="020B0604020202020204" pitchFamily="34" charset="0"/>
              <a:buChar char="•"/>
            </a:pPr>
            <a:r>
              <a:rPr lang="en-US" sz="3100" dirty="0"/>
              <a:t>ASL is a visual-gestural and rich language that has a different grammatical structure than the English language – reading standard English print, or sharing notes may not be effective!</a:t>
            </a:r>
          </a:p>
          <a:p>
            <a:pPr>
              <a:lnSpc>
                <a:spcPct val="110000"/>
              </a:lnSpc>
              <a:spcBef>
                <a:spcPts val="0"/>
              </a:spcBef>
              <a:spcAft>
                <a:spcPts val="1200"/>
              </a:spcAft>
              <a:buFont typeface="Arial" panose="020B0604020202020204" pitchFamily="34" charset="0"/>
              <a:buChar char="•"/>
            </a:pPr>
            <a:r>
              <a:rPr lang="en-US" sz="3100" dirty="0"/>
              <a:t>Do not use family members as ASL interpreters!</a:t>
            </a:r>
          </a:p>
          <a:p>
            <a:pPr marL="859536" indent="-457200">
              <a:lnSpc>
                <a:spcPct val="110000"/>
              </a:lnSpc>
              <a:spcBef>
                <a:spcPts val="0"/>
              </a:spcBef>
              <a:spcAft>
                <a:spcPts val="1200"/>
              </a:spcAft>
              <a:buFont typeface="Courier New" panose="02070309020205020404" pitchFamily="49" charset="0"/>
              <a:buChar char="o"/>
            </a:pPr>
            <a:endParaRPr lang="en-US" sz="2600" dirty="0"/>
          </a:p>
          <a:p>
            <a:pPr marL="402336" indent="0">
              <a:lnSpc>
                <a:spcPct val="130000"/>
              </a:lnSpc>
              <a:spcBef>
                <a:spcPts val="0"/>
              </a:spcBef>
              <a:spcAft>
                <a:spcPts val="1200"/>
              </a:spcAft>
              <a:buNone/>
            </a:pPr>
            <a:endParaRPr lang="en-US" sz="3100" dirty="0"/>
          </a:p>
        </p:txBody>
      </p:sp>
    </p:spTree>
    <p:extLst>
      <p:ext uri="{BB962C8B-B14F-4D97-AF65-F5344CB8AC3E}">
        <p14:creationId xmlns:p14="http://schemas.microsoft.com/office/powerpoint/2010/main" val="3908033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of ADA National Network">
            <a:extLst>
              <a:ext uri="{FF2B5EF4-FFF2-40B4-BE49-F238E27FC236}">
                <a16:creationId xmlns:a16="http://schemas.microsoft.com/office/drawing/2014/main" id="{4A4F6C8D-A484-4DDB-8E56-B49FABC2CB77}"/>
              </a:ext>
            </a:extLst>
          </p:cNvPr>
          <p:cNvPicPr>
            <a:picLocks noChangeAspect="1"/>
          </p:cNvPicPr>
          <p:nvPr/>
        </p:nvPicPr>
        <p:blipFill>
          <a:blip r:embed="rId3"/>
          <a:stretch>
            <a:fillRect/>
          </a:stretch>
        </p:blipFill>
        <p:spPr>
          <a:xfrm>
            <a:off x="-1588" y="18749"/>
            <a:ext cx="2482370" cy="836995"/>
          </a:xfrm>
          <a:prstGeom prst="rect">
            <a:avLst/>
          </a:prstGeom>
        </p:spPr>
      </p:pic>
      <p:sp>
        <p:nvSpPr>
          <p:cNvPr id="6" name="Slide Number Placeholder 5">
            <a:extLst>
              <a:ext uri="{FF2B5EF4-FFF2-40B4-BE49-F238E27FC236}">
                <a16:creationId xmlns:a16="http://schemas.microsoft.com/office/drawing/2014/main" id="{225FBADC-227A-4109-AA4F-C5A1129E7F22}"/>
              </a:ext>
            </a:extLst>
          </p:cNvPr>
          <p:cNvSpPr>
            <a:spLocks noGrp="1"/>
          </p:cNvSpPr>
          <p:nvPr>
            <p:ph type="sldNum" sz="quarter" idx="12"/>
          </p:nvPr>
        </p:nvSpPr>
        <p:spPr/>
        <p:txBody>
          <a:bodyPr/>
          <a:lstStyle/>
          <a:p>
            <a:pPr algn="r" defTabSz="457200"/>
            <a:fld id="{2DD240B6-99DF-40F7-BFC7-5DD8D3F7E631}" type="slidenum">
              <a:rPr lang="en-US">
                <a:solidFill>
                  <a:prstClr val="black">
                    <a:tint val="75000"/>
                  </a:prstClr>
                </a:solidFill>
                <a:latin typeface="Calibri"/>
              </a:rPr>
              <a:pPr algn="r" defTabSz="457200"/>
              <a:t>3</a:t>
            </a:fld>
            <a:endParaRPr lang="en-US" dirty="0">
              <a:solidFill>
                <a:prstClr val="black">
                  <a:tint val="75000"/>
                </a:prstClr>
              </a:solidFill>
              <a:latin typeface="Calibri"/>
            </a:endParaRPr>
          </a:p>
        </p:txBody>
      </p:sp>
      <p:sp>
        <p:nvSpPr>
          <p:cNvPr id="8" name="Title 7"/>
          <p:cNvSpPr>
            <a:spLocks noGrp="1"/>
          </p:cNvSpPr>
          <p:nvPr>
            <p:ph type="title"/>
          </p:nvPr>
        </p:nvSpPr>
        <p:spPr>
          <a:xfrm>
            <a:off x="76200" y="885907"/>
            <a:ext cx="12038012" cy="790493"/>
          </a:xfrm>
        </p:spPr>
        <p:txBody>
          <a:bodyPr>
            <a:normAutofit/>
          </a:bodyPr>
          <a:lstStyle/>
          <a:p>
            <a:r>
              <a:rPr lang="en-US" sz="3200" dirty="0">
                <a:solidFill>
                  <a:schemeClr val="tx1"/>
                </a:solidFill>
              </a:rPr>
              <a:t>Age Distribution of Disability in the US Population 2016 </a:t>
            </a:r>
          </a:p>
        </p:txBody>
      </p:sp>
      <p:pic>
        <p:nvPicPr>
          <p:cNvPr id="7" name="Picture 6" descr="Bar chart showing age distribution of people, with and without disability, in the US population.">
            <a:extLst>
              <a:ext uri="{FF2B5EF4-FFF2-40B4-BE49-F238E27FC236}">
                <a16:creationId xmlns:a16="http://schemas.microsoft.com/office/drawing/2014/main" id="{C2340D37-18DD-4E57-B51F-7185981A61D3}"/>
              </a:ext>
            </a:extLst>
          </p:cNvPr>
          <p:cNvPicPr>
            <a:picLocks noChangeAspect="1"/>
          </p:cNvPicPr>
          <p:nvPr/>
        </p:nvPicPr>
        <p:blipFill>
          <a:blip r:embed="rId4"/>
          <a:stretch>
            <a:fillRect/>
          </a:stretch>
        </p:blipFill>
        <p:spPr>
          <a:xfrm>
            <a:off x="2153501" y="1600200"/>
            <a:ext cx="7958022" cy="4401364"/>
          </a:xfrm>
          <a:prstGeom prst="rect">
            <a:avLst/>
          </a:prstGeom>
        </p:spPr>
      </p:pic>
      <p:sp>
        <p:nvSpPr>
          <p:cNvPr id="11" name="Rectangle 10"/>
          <p:cNvSpPr/>
          <p:nvPr/>
        </p:nvSpPr>
        <p:spPr>
          <a:xfrm>
            <a:off x="227012" y="5966936"/>
            <a:ext cx="11811000" cy="738664"/>
          </a:xfrm>
          <a:prstGeom prst="rect">
            <a:avLst/>
          </a:prstGeom>
        </p:spPr>
        <p:txBody>
          <a:bodyPr wrap="square">
            <a:spAutoFit/>
          </a:bodyPr>
          <a:lstStyle/>
          <a:p>
            <a:r>
              <a:rPr lang="en-US" sz="1400" dirty="0">
                <a:cs typeface="Arial" pitchFamily="34" charset="0"/>
              </a:rPr>
              <a:t>Data Source: </a:t>
            </a:r>
            <a:r>
              <a:rPr lang="en-US" sz="1400" dirty="0"/>
              <a:t>2008-2016 American Community Survey, American FactFinder, Table B1810 </a:t>
            </a:r>
          </a:p>
          <a:p>
            <a:r>
              <a:rPr lang="en-US" sz="1400" dirty="0"/>
              <a:t>Kraus, L., Lauer, E., Coleman, R., and Houtenville, A. (2018). 2017 Disability Statistics Annual Report. Durham, NH: University of New Hampshire. Available from </a:t>
            </a:r>
            <a:r>
              <a:rPr lang="en-US" sz="1400" u="sng" dirty="0">
                <a:hlinkClick r:id="rId5"/>
              </a:rPr>
              <a:t>http://disabilitycompendium.org/sites/default/files/user-uploads/2017AnnualReportSlideDeck</a:t>
            </a:r>
            <a:r>
              <a:rPr lang="en-US" sz="1400" dirty="0"/>
              <a:t> </a:t>
            </a:r>
            <a:endParaRPr lang="en-US" sz="1400" dirty="0">
              <a:solidFill>
                <a:srgbClr val="FF0000"/>
              </a:solidFill>
            </a:endParaRPr>
          </a:p>
        </p:txBody>
      </p:sp>
    </p:spTree>
    <p:extLst>
      <p:ext uri="{BB962C8B-B14F-4D97-AF65-F5344CB8AC3E}">
        <p14:creationId xmlns:p14="http://schemas.microsoft.com/office/powerpoint/2010/main" val="32199114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of ADA National Network">
            <a:extLst>
              <a:ext uri="{FF2B5EF4-FFF2-40B4-BE49-F238E27FC236}">
                <a16:creationId xmlns:a16="http://schemas.microsoft.com/office/drawing/2014/main" id="{4A4F6C8D-A484-4DDB-8E56-B49FABC2CB77}"/>
              </a:ext>
            </a:extLst>
          </p:cNvPr>
          <p:cNvPicPr>
            <a:picLocks noChangeAspect="1"/>
          </p:cNvPicPr>
          <p:nvPr/>
        </p:nvPicPr>
        <p:blipFill>
          <a:blip r:embed="rId3"/>
          <a:stretch>
            <a:fillRect/>
          </a:stretch>
        </p:blipFill>
        <p:spPr>
          <a:xfrm>
            <a:off x="-1588" y="18749"/>
            <a:ext cx="2482370" cy="836995"/>
          </a:xfrm>
          <a:prstGeom prst="rect">
            <a:avLst/>
          </a:prstGeom>
        </p:spPr>
      </p:pic>
      <p:sp>
        <p:nvSpPr>
          <p:cNvPr id="6" name="Slide Number Placeholder 5">
            <a:extLst>
              <a:ext uri="{FF2B5EF4-FFF2-40B4-BE49-F238E27FC236}">
                <a16:creationId xmlns:a16="http://schemas.microsoft.com/office/drawing/2014/main" id="{225FBADC-227A-4109-AA4F-C5A1129E7F22}"/>
              </a:ext>
            </a:extLst>
          </p:cNvPr>
          <p:cNvSpPr>
            <a:spLocks noGrp="1"/>
          </p:cNvSpPr>
          <p:nvPr>
            <p:ph type="sldNum" sz="quarter" idx="12"/>
          </p:nvPr>
        </p:nvSpPr>
        <p:spPr/>
        <p:txBody>
          <a:bodyPr/>
          <a:lstStyle/>
          <a:p>
            <a:pPr algn="r" defTabSz="457200"/>
            <a:fld id="{2DD240B6-99DF-40F7-BFC7-5DD8D3F7E631}" type="slidenum">
              <a:rPr lang="en-US">
                <a:solidFill>
                  <a:prstClr val="black">
                    <a:tint val="75000"/>
                  </a:prstClr>
                </a:solidFill>
                <a:latin typeface="Calibri"/>
              </a:rPr>
              <a:pPr algn="r" defTabSz="457200"/>
              <a:t>30</a:t>
            </a:fld>
            <a:endParaRPr lang="en-US" dirty="0">
              <a:solidFill>
                <a:prstClr val="black">
                  <a:tint val="75000"/>
                </a:prstClr>
              </a:solidFill>
              <a:latin typeface="Calibri"/>
            </a:endParaRPr>
          </a:p>
        </p:txBody>
      </p:sp>
      <p:sp>
        <p:nvSpPr>
          <p:cNvPr id="8" name="Title 7"/>
          <p:cNvSpPr>
            <a:spLocks noGrp="1"/>
          </p:cNvSpPr>
          <p:nvPr>
            <p:ph type="title"/>
          </p:nvPr>
        </p:nvSpPr>
        <p:spPr>
          <a:xfrm>
            <a:off x="1" y="885907"/>
            <a:ext cx="12188824" cy="790493"/>
          </a:xfrm>
        </p:spPr>
        <p:txBody>
          <a:bodyPr>
            <a:noAutofit/>
          </a:bodyPr>
          <a:lstStyle/>
          <a:p>
            <a:r>
              <a:rPr lang="en-US" sz="3200" dirty="0">
                <a:solidFill>
                  <a:schemeClr val="tx1"/>
                </a:solidFill>
              </a:rPr>
              <a:t>Effective Communication Resources </a:t>
            </a:r>
          </a:p>
        </p:txBody>
      </p:sp>
      <p:sp>
        <p:nvSpPr>
          <p:cNvPr id="7" name="Content Placeholder 2"/>
          <p:cNvSpPr>
            <a:spLocks noGrp="1"/>
          </p:cNvSpPr>
          <p:nvPr>
            <p:ph idx="1"/>
          </p:nvPr>
        </p:nvSpPr>
        <p:spPr>
          <a:xfrm>
            <a:off x="684212" y="1752599"/>
            <a:ext cx="10972800" cy="4343401"/>
          </a:xfrm>
        </p:spPr>
        <p:txBody>
          <a:bodyPr>
            <a:normAutofit fontScale="25000" lnSpcReduction="20000"/>
          </a:bodyPr>
          <a:lstStyle/>
          <a:p>
            <a:pPr marL="859536" indent="-457200">
              <a:lnSpc>
                <a:spcPct val="130000"/>
              </a:lnSpc>
              <a:spcBef>
                <a:spcPts val="1200"/>
              </a:spcBef>
            </a:pPr>
            <a:r>
              <a:rPr lang="en-US" sz="12400" dirty="0"/>
              <a:t>ADA National Network </a:t>
            </a:r>
          </a:p>
          <a:p>
            <a:pPr marL="1371600" lvl="1" indent="-457200">
              <a:lnSpc>
                <a:spcPct val="130000"/>
              </a:lnSpc>
              <a:spcBef>
                <a:spcPts val="1200"/>
              </a:spcBef>
              <a:buFont typeface="Courier New" panose="02070309020205020404" pitchFamily="49" charset="0"/>
              <a:buChar char="o"/>
            </a:pPr>
            <a:r>
              <a:rPr lang="en-US" sz="10400" dirty="0">
                <a:hlinkClick r:id="rId4"/>
              </a:rPr>
              <a:t>https://adata.org/factsheet/communication</a:t>
            </a:r>
            <a:endParaRPr lang="en-US" sz="10400" dirty="0"/>
          </a:p>
          <a:p>
            <a:pPr marL="859536" indent="-457200">
              <a:lnSpc>
                <a:spcPct val="130000"/>
              </a:lnSpc>
              <a:spcBef>
                <a:spcPts val="1200"/>
              </a:spcBef>
            </a:pPr>
            <a:r>
              <a:rPr lang="en-US" sz="12400" dirty="0"/>
              <a:t>DOJ</a:t>
            </a:r>
          </a:p>
          <a:p>
            <a:pPr marL="1371600" lvl="1" indent="-457200">
              <a:lnSpc>
                <a:spcPct val="130000"/>
              </a:lnSpc>
              <a:spcBef>
                <a:spcPts val="1200"/>
              </a:spcBef>
              <a:buFont typeface="Courier New" panose="02070309020205020404" pitchFamily="49" charset="0"/>
              <a:buChar char="o"/>
            </a:pPr>
            <a:r>
              <a:rPr lang="en-US" sz="10400" dirty="0"/>
              <a:t>Communicating with People Who Are Deaf or Hard of Hearing in Hospital Settings </a:t>
            </a:r>
            <a:r>
              <a:rPr lang="en-US" sz="10400" dirty="0">
                <a:hlinkClick r:id="rId5"/>
              </a:rPr>
              <a:t>https://www.ada.gov/hospcombr.htm</a:t>
            </a:r>
            <a:endParaRPr lang="en-US" sz="10400" dirty="0"/>
          </a:p>
          <a:p>
            <a:pPr marL="1371600" lvl="1" indent="-457200">
              <a:lnSpc>
                <a:spcPct val="130000"/>
              </a:lnSpc>
              <a:spcBef>
                <a:spcPts val="1200"/>
              </a:spcBef>
              <a:buFont typeface="Courier New" panose="02070309020205020404" pitchFamily="49" charset="0"/>
              <a:buChar char="o"/>
            </a:pPr>
            <a:r>
              <a:rPr lang="en-US" sz="10400" dirty="0"/>
              <a:t>Web accessibility </a:t>
            </a:r>
            <a:r>
              <a:rPr lang="en-US" sz="10400" dirty="0">
                <a:hlinkClick r:id="rId6"/>
              </a:rPr>
              <a:t>https://www.adapacific.org/assets/documents/usdoj-accessibility-of-state-and-local-government-websites.pdf</a:t>
            </a:r>
            <a:r>
              <a:rPr lang="en-US" sz="10400" dirty="0"/>
              <a:t> </a:t>
            </a:r>
          </a:p>
          <a:p>
            <a:pPr marL="0" indent="0">
              <a:lnSpc>
                <a:spcPct val="110000"/>
              </a:lnSpc>
              <a:spcBef>
                <a:spcPts val="0"/>
              </a:spcBef>
              <a:spcAft>
                <a:spcPts val="1200"/>
              </a:spcAft>
              <a:buNone/>
            </a:pPr>
            <a:endParaRPr lang="en-US" sz="2600" dirty="0"/>
          </a:p>
          <a:p>
            <a:pPr marL="859536" indent="-457200">
              <a:lnSpc>
                <a:spcPct val="110000"/>
              </a:lnSpc>
              <a:spcBef>
                <a:spcPts val="0"/>
              </a:spcBef>
              <a:spcAft>
                <a:spcPts val="1200"/>
              </a:spcAft>
              <a:buFont typeface="Courier New" panose="02070309020205020404" pitchFamily="49" charset="0"/>
              <a:buChar char="o"/>
            </a:pPr>
            <a:endParaRPr lang="en-US" sz="2600" dirty="0"/>
          </a:p>
          <a:p>
            <a:pPr marL="402336" indent="0">
              <a:lnSpc>
                <a:spcPct val="130000"/>
              </a:lnSpc>
              <a:spcBef>
                <a:spcPts val="0"/>
              </a:spcBef>
              <a:spcAft>
                <a:spcPts val="1200"/>
              </a:spcAft>
              <a:buNone/>
            </a:pPr>
            <a:endParaRPr lang="en-US" sz="3100" dirty="0"/>
          </a:p>
        </p:txBody>
      </p:sp>
    </p:spTree>
    <p:extLst>
      <p:ext uri="{BB962C8B-B14F-4D97-AF65-F5344CB8AC3E}">
        <p14:creationId xmlns:p14="http://schemas.microsoft.com/office/powerpoint/2010/main" val="28838674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of ADA National Network">
            <a:extLst>
              <a:ext uri="{FF2B5EF4-FFF2-40B4-BE49-F238E27FC236}">
                <a16:creationId xmlns:a16="http://schemas.microsoft.com/office/drawing/2014/main" id="{4A4F6C8D-A484-4DDB-8E56-B49FABC2CB77}"/>
              </a:ext>
            </a:extLst>
          </p:cNvPr>
          <p:cNvPicPr>
            <a:picLocks noChangeAspect="1"/>
          </p:cNvPicPr>
          <p:nvPr/>
        </p:nvPicPr>
        <p:blipFill>
          <a:blip r:embed="rId3"/>
          <a:stretch>
            <a:fillRect/>
          </a:stretch>
        </p:blipFill>
        <p:spPr>
          <a:xfrm>
            <a:off x="-1588" y="18749"/>
            <a:ext cx="2482370" cy="836995"/>
          </a:xfrm>
          <a:prstGeom prst="rect">
            <a:avLst/>
          </a:prstGeom>
        </p:spPr>
      </p:pic>
      <p:sp>
        <p:nvSpPr>
          <p:cNvPr id="6" name="Slide Number Placeholder 5">
            <a:extLst>
              <a:ext uri="{FF2B5EF4-FFF2-40B4-BE49-F238E27FC236}">
                <a16:creationId xmlns:a16="http://schemas.microsoft.com/office/drawing/2014/main" id="{225FBADC-227A-4109-AA4F-C5A1129E7F22}"/>
              </a:ext>
            </a:extLst>
          </p:cNvPr>
          <p:cNvSpPr>
            <a:spLocks noGrp="1"/>
          </p:cNvSpPr>
          <p:nvPr>
            <p:ph type="sldNum" sz="quarter" idx="12"/>
          </p:nvPr>
        </p:nvSpPr>
        <p:spPr/>
        <p:txBody>
          <a:bodyPr/>
          <a:lstStyle/>
          <a:p>
            <a:pPr algn="r" defTabSz="457200"/>
            <a:fld id="{2DD240B6-99DF-40F7-BFC7-5DD8D3F7E631}" type="slidenum">
              <a:rPr lang="en-US">
                <a:solidFill>
                  <a:prstClr val="black">
                    <a:tint val="75000"/>
                  </a:prstClr>
                </a:solidFill>
                <a:latin typeface="Calibri"/>
              </a:rPr>
              <a:pPr algn="r" defTabSz="457200"/>
              <a:t>31</a:t>
            </a:fld>
            <a:endParaRPr lang="en-US" dirty="0">
              <a:solidFill>
                <a:prstClr val="black">
                  <a:tint val="75000"/>
                </a:prstClr>
              </a:solidFill>
              <a:latin typeface="Calibri"/>
            </a:endParaRPr>
          </a:p>
        </p:txBody>
      </p:sp>
      <p:sp>
        <p:nvSpPr>
          <p:cNvPr id="8" name="Title 7"/>
          <p:cNvSpPr>
            <a:spLocks noGrp="1"/>
          </p:cNvSpPr>
          <p:nvPr>
            <p:ph type="title"/>
          </p:nvPr>
        </p:nvSpPr>
        <p:spPr>
          <a:xfrm>
            <a:off x="1" y="885907"/>
            <a:ext cx="12188824" cy="790493"/>
          </a:xfrm>
        </p:spPr>
        <p:txBody>
          <a:bodyPr>
            <a:noAutofit/>
          </a:bodyPr>
          <a:lstStyle/>
          <a:p>
            <a:r>
              <a:rPr lang="en-US" sz="3200" dirty="0">
                <a:solidFill>
                  <a:schemeClr val="tx1"/>
                </a:solidFill>
              </a:rPr>
              <a:t>Effective Communication Resources </a:t>
            </a:r>
          </a:p>
        </p:txBody>
      </p:sp>
      <p:sp>
        <p:nvSpPr>
          <p:cNvPr id="7" name="Content Placeholder 2"/>
          <p:cNvSpPr>
            <a:spLocks noGrp="1"/>
          </p:cNvSpPr>
          <p:nvPr>
            <p:ph idx="1"/>
          </p:nvPr>
        </p:nvSpPr>
        <p:spPr>
          <a:xfrm>
            <a:off x="684212" y="1524001"/>
            <a:ext cx="11504612" cy="5257800"/>
          </a:xfrm>
        </p:spPr>
        <p:txBody>
          <a:bodyPr>
            <a:normAutofit fontScale="25000" lnSpcReduction="20000"/>
          </a:bodyPr>
          <a:lstStyle/>
          <a:p>
            <a:pPr marL="859536" indent="-457200">
              <a:lnSpc>
                <a:spcPct val="130000"/>
              </a:lnSpc>
              <a:spcBef>
                <a:spcPts val="1200"/>
              </a:spcBef>
            </a:pPr>
            <a:r>
              <a:rPr lang="en-US" sz="12400" dirty="0"/>
              <a:t>National Association for the Deaf </a:t>
            </a:r>
          </a:p>
          <a:p>
            <a:pPr marL="1371600" lvl="1" indent="-457200">
              <a:lnSpc>
                <a:spcPct val="130000"/>
              </a:lnSpc>
              <a:spcBef>
                <a:spcPts val="1200"/>
              </a:spcBef>
              <a:buFont typeface="Courier New" panose="02070309020205020404" pitchFamily="49" charset="0"/>
              <a:buChar char="o"/>
            </a:pPr>
            <a:r>
              <a:rPr lang="en-US" sz="10400" dirty="0"/>
              <a:t>Questions and Answers for Health Care Providers </a:t>
            </a:r>
            <a:r>
              <a:rPr lang="en-US" sz="10400" dirty="0">
                <a:hlinkClick r:id="rId4"/>
              </a:rPr>
              <a:t>https://www.nad.org/resources/health-care-and-mental-health-services/health-care-providers/questions-and-answers-for-health-care-providers/</a:t>
            </a:r>
            <a:r>
              <a:rPr lang="en-US" sz="10400" dirty="0"/>
              <a:t>  </a:t>
            </a:r>
          </a:p>
          <a:p>
            <a:pPr marL="859536" indent="-457200">
              <a:lnSpc>
                <a:spcPct val="130000"/>
              </a:lnSpc>
              <a:spcBef>
                <a:spcPts val="1200"/>
              </a:spcBef>
            </a:pPr>
            <a:r>
              <a:rPr lang="en-US" sz="12400" dirty="0"/>
              <a:t>DHHS</a:t>
            </a:r>
            <a:r>
              <a:rPr lang="en-US" sz="9600" dirty="0"/>
              <a:t> </a:t>
            </a:r>
          </a:p>
          <a:p>
            <a:pPr marL="1371600" lvl="1" indent="-457200">
              <a:lnSpc>
                <a:spcPct val="130000"/>
              </a:lnSpc>
              <a:spcBef>
                <a:spcPts val="0"/>
              </a:spcBef>
              <a:spcAft>
                <a:spcPts val="1200"/>
              </a:spcAft>
              <a:buFont typeface="Courier New" panose="02070309020205020404" pitchFamily="49" charset="0"/>
              <a:buChar char="o"/>
            </a:pPr>
            <a:r>
              <a:rPr lang="en-US" sz="10400" dirty="0"/>
              <a:t>Guidance and Resources for Electronic Information Technology: Ensuring Equal Access To All Health Services And Benefits Provided Through Electronic Means </a:t>
            </a:r>
            <a:r>
              <a:rPr lang="en-US" sz="10400" dirty="0">
                <a:hlinkClick r:id="rId5"/>
              </a:rPr>
              <a:t>https://www.hhs.gov/sites/default/files/ocr-guidance-electronic-information-technology.pdf?language=es</a:t>
            </a:r>
            <a:r>
              <a:rPr lang="en-US" sz="10400" dirty="0"/>
              <a:t> </a:t>
            </a:r>
          </a:p>
          <a:p>
            <a:pPr marL="1371600" indent="-457200">
              <a:lnSpc>
                <a:spcPct val="130000"/>
              </a:lnSpc>
              <a:spcBef>
                <a:spcPts val="0"/>
              </a:spcBef>
              <a:spcAft>
                <a:spcPts val="1200"/>
              </a:spcAft>
              <a:buFont typeface="Courier New" panose="02070309020205020404" pitchFamily="49" charset="0"/>
              <a:buChar char="o"/>
            </a:pPr>
            <a:endParaRPr lang="en-US" sz="2600" dirty="0"/>
          </a:p>
          <a:p>
            <a:pPr marL="402336" indent="0">
              <a:lnSpc>
                <a:spcPct val="130000"/>
              </a:lnSpc>
              <a:spcBef>
                <a:spcPts val="0"/>
              </a:spcBef>
              <a:spcAft>
                <a:spcPts val="1200"/>
              </a:spcAft>
              <a:buNone/>
            </a:pPr>
            <a:endParaRPr lang="en-US" sz="3100" dirty="0"/>
          </a:p>
        </p:txBody>
      </p:sp>
    </p:spTree>
    <p:extLst>
      <p:ext uri="{BB962C8B-B14F-4D97-AF65-F5344CB8AC3E}">
        <p14:creationId xmlns:p14="http://schemas.microsoft.com/office/powerpoint/2010/main" val="35641336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of ADA National Network">
            <a:extLst>
              <a:ext uri="{FF2B5EF4-FFF2-40B4-BE49-F238E27FC236}">
                <a16:creationId xmlns:a16="http://schemas.microsoft.com/office/drawing/2014/main" id="{4A4F6C8D-A484-4DDB-8E56-B49FABC2CB77}"/>
              </a:ext>
            </a:extLst>
          </p:cNvPr>
          <p:cNvPicPr>
            <a:picLocks noChangeAspect="1"/>
          </p:cNvPicPr>
          <p:nvPr/>
        </p:nvPicPr>
        <p:blipFill>
          <a:blip r:embed="rId3"/>
          <a:stretch>
            <a:fillRect/>
          </a:stretch>
        </p:blipFill>
        <p:spPr>
          <a:xfrm>
            <a:off x="-1588" y="18749"/>
            <a:ext cx="2482370" cy="836995"/>
          </a:xfrm>
          <a:prstGeom prst="rect">
            <a:avLst/>
          </a:prstGeom>
        </p:spPr>
      </p:pic>
      <p:sp>
        <p:nvSpPr>
          <p:cNvPr id="6" name="Slide Number Placeholder 5">
            <a:extLst>
              <a:ext uri="{FF2B5EF4-FFF2-40B4-BE49-F238E27FC236}">
                <a16:creationId xmlns:a16="http://schemas.microsoft.com/office/drawing/2014/main" id="{225FBADC-227A-4109-AA4F-C5A1129E7F22}"/>
              </a:ext>
            </a:extLst>
          </p:cNvPr>
          <p:cNvSpPr>
            <a:spLocks noGrp="1"/>
          </p:cNvSpPr>
          <p:nvPr>
            <p:ph type="sldNum" sz="quarter" idx="12"/>
          </p:nvPr>
        </p:nvSpPr>
        <p:spPr/>
        <p:txBody>
          <a:bodyPr/>
          <a:lstStyle/>
          <a:p>
            <a:pPr algn="r" defTabSz="457200"/>
            <a:fld id="{2DD240B6-99DF-40F7-BFC7-5DD8D3F7E631}" type="slidenum">
              <a:rPr lang="en-US">
                <a:solidFill>
                  <a:prstClr val="black">
                    <a:tint val="75000"/>
                  </a:prstClr>
                </a:solidFill>
                <a:latin typeface="Calibri"/>
              </a:rPr>
              <a:pPr algn="r" defTabSz="457200"/>
              <a:t>32</a:t>
            </a:fld>
            <a:endParaRPr lang="en-US" dirty="0">
              <a:solidFill>
                <a:prstClr val="black">
                  <a:tint val="75000"/>
                </a:prstClr>
              </a:solidFill>
              <a:latin typeface="Calibri"/>
            </a:endParaRPr>
          </a:p>
        </p:txBody>
      </p:sp>
      <p:sp>
        <p:nvSpPr>
          <p:cNvPr id="8" name="Title 7"/>
          <p:cNvSpPr>
            <a:spLocks noGrp="1"/>
          </p:cNvSpPr>
          <p:nvPr>
            <p:ph type="title"/>
          </p:nvPr>
        </p:nvSpPr>
        <p:spPr>
          <a:xfrm>
            <a:off x="1" y="885907"/>
            <a:ext cx="12188824" cy="3076493"/>
          </a:xfrm>
        </p:spPr>
        <p:txBody>
          <a:bodyPr>
            <a:noAutofit/>
          </a:bodyPr>
          <a:lstStyle/>
          <a:p>
            <a:r>
              <a:rPr lang="en-US" sz="3200" dirty="0">
                <a:solidFill>
                  <a:schemeClr val="tx1"/>
                </a:solidFill>
              </a:rPr>
              <a:t>Access to Health Care:</a:t>
            </a:r>
            <a:br>
              <a:rPr lang="en-US" sz="3200" dirty="0">
                <a:solidFill>
                  <a:schemeClr val="tx1"/>
                </a:solidFill>
              </a:rPr>
            </a:br>
            <a:br>
              <a:rPr lang="en-US" sz="3200" dirty="0">
                <a:solidFill>
                  <a:schemeClr val="tx1"/>
                </a:solidFill>
              </a:rPr>
            </a:br>
            <a:r>
              <a:rPr lang="en-US" sz="3200" dirty="0">
                <a:solidFill>
                  <a:schemeClr val="tx1"/>
                </a:solidFill>
              </a:rPr>
              <a:t>Modification in Policies, Practices, and Procedures</a:t>
            </a:r>
            <a:br>
              <a:rPr lang="en-US" sz="3200" dirty="0">
                <a:solidFill>
                  <a:schemeClr val="tx1"/>
                </a:solidFill>
              </a:rPr>
            </a:br>
            <a:endParaRPr lang="en-US" sz="3200" dirty="0">
              <a:solidFill>
                <a:schemeClr val="tx1"/>
              </a:solidFill>
            </a:endParaRPr>
          </a:p>
        </p:txBody>
      </p:sp>
    </p:spTree>
    <p:extLst>
      <p:ext uri="{BB962C8B-B14F-4D97-AF65-F5344CB8AC3E}">
        <p14:creationId xmlns:p14="http://schemas.microsoft.com/office/powerpoint/2010/main" val="36478423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of ADA National Network">
            <a:extLst>
              <a:ext uri="{FF2B5EF4-FFF2-40B4-BE49-F238E27FC236}">
                <a16:creationId xmlns:a16="http://schemas.microsoft.com/office/drawing/2014/main" id="{4A4F6C8D-A484-4DDB-8E56-B49FABC2CB77}"/>
              </a:ext>
            </a:extLst>
          </p:cNvPr>
          <p:cNvPicPr>
            <a:picLocks noChangeAspect="1"/>
          </p:cNvPicPr>
          <p:nvPr/>
        </p:nvPicPr>
        <p:blipFill>
          <a:blip r:embed="rId3"/>
          <a:stretch>
            <a:fillRect/>
          </a:stretch>
        </p:blipFill>
        <p:spPr>
          <a:xfrm>
            <a:off x="-1588" y="18749"/>
            <a:ext cx="2482370" cy="836995"/>
          </a:xfrm>
          <a:prstGeom prst="rect">
            <a:avLst/>
          </a:prstGeom>
        </p:spPr>
      </p:pic>
      <p:sp>
        <p:nvSpPr>
          <p:cNvPr id="6" name="Slide Number Placeholder 5">
            <a:extLst>
              <a:ext uri="{FF2B5EF4-FFF2-40B4-BE49-F238E27FC236}">
                <a16:creationId xmlns:a16="http://schemas.microsoft.com/office/drawing/2014/main" id="{225FBADC-227A-4109-AA4F-C5A1129E7F22}"/>
              </a:ext>
            </a:extLst>
          </p:cNvPr>
          <p:cNvSpPr>
            <a:spLocks noGrp="1"/>
          </p:cNvSpPr>
          <p:nvPr>
            <p:ph type="sldNum" sz="quarter" idx="12"/>
          </p:nvPr>
        </p:nvSpPr>
        <p:spPr/>
        <p:txBody>
          <a:bodyPr/>
          <a:lstStyle/>
          <a:p>
            <a:pPr algn="r" defTabSz="457200"/>
            <a:fld id="{2DD240B6-99DF-40F7-BFC7-5DD8D3F7E631}" type="slidenum">
              <a:rPr lang="en-US">
                <a:solidFill>
                  <a:prstClr val="black">
                    <a:tint val="75000"/>
                  </a:prstClr>
                </a:solidFill>
                <a:latin typeface="Calibri"/>
              </a:rPr>
              <a:pPr algn="r" defTabSz="457200"/>
              <a:t>33</a:t>
            </a:fld>
            <a:endParaRPr lang="en-US" dirty="0">
              <a:solidFill>
                <a:prstClr val="black">
                  <a:tint val="75000"/>
                </a:prstClr>
              </a:solidFill>
              <a:latin typeface="Calibri"/>
            </a:endParaRPr>
          </a:p>
        </p:txBody>
      </p:sp>
      <p:sp>
        <p:nvSpPr>
          <p:cNvPr id="8" name="Title 7"/>
          <p:cNvSpPr>
            <a:spLocks noGrp="1"/>
          </p:cNvSpPr>
          <p:nvPr>
            <p:ph type="title"/>
          </p:nvPr>
        </p:nvSpPr>
        <p:spPr>
          <a:xfrm>
            <a:off x="1" y="885907"/>
            <a:ext cx="12188824" cy="790493"/>
          </a:xfrm>
        </p:spPr>
        <p:txBody>
          <a:bodyPr>
            <a:noAutofit/>
          </a:bodyPr>
          <a:lstStyle/>
          <a:p>
            <a:r>
              <a:rPr lang="en-US" sz="3200" dirty="0">
                <a:solidFill>
                  <a:schemeClr val="tx1"/>
                </a:solidFill>
              </a:rPr>
              <a:t>Modification in Policies, Practices, and Procedures</a:t>
            </a:r>
          </a:p>
        </p:txBody>
      </p:sp>
      <p:sp>
        <p:nvSpPr>
          <p:cNvPr id="7" name="Content Placeholder 2"/>
          <p:cNvSpPr>
            <a:spLocks noGrp="1"/>
          </p:cNvSpPr>
          <p:nvPr>
            <p:ph idx="1"/>
          </p:nvPr>
        </p:nvSpPr>
        <p:spPr>
          <a:xfrm>
            <a:off x="684212" y="1828801"/>
            <a:ext cx="10972800" cy="4495799"/>
          </a:xfrm>
        </p:spPr>
        <p:txBody>
          <a:bodyPr>
            <a:normAutofit/>
          </a:bodyPr>
          <a:lstStyle/>
          <a:p>
            <a:pPr marL="859536" lvl="1" indent="-457200">
              <a:lnSpc>
                <a:spcPct val="110000"/>
              </a:lnSpc>
              <a:spcBef>
                <a:spcPts val="1200"/>
              </a:spcBef>
              <a:buFont typeface="Arial" panose="020B0604020202020204" pitchFamily="34" charset="0"/>
              <a:buChar char="•"/>
            </a:pPr>
            <a:r>
              <a:rPr lang="en-US" sz="3100" dirty="0"/>
              <a:t>Development of a modification process</a:t>
            </a:r>
            <a:r>
              <a:rPr lang="en-US" b="1" dirty="0"/>
              <a:t>	</a:t>
            </a:r>
          </a:p>
          <a:p>
            <a:pPr marL="1371600" lvl="2" indent="-457200">
              <a:lnSpc>
                <a:spcPct val="110000"/>
              </a:lnSpc>
              <a:spcBef>
                <a:spcPts val="1200"/>
              </a:spcBef>
              <a:buFont typeface="Courier New" panose="02070309020205020404" pitchFamily="49" charset="0"/>
              <a:buChar char="o"/>
            </a:pPr>
            <a:r>
              <a:rPr lang="en-US" sz="2600" dirty="0"/>
              <a:t>How does someone ask for and receive a modification</a:t>
            </a:r>
          </a:p>
          <a:p>
            <a:pPr marL="859536" lvl="1" indent="-457200">
              <a:lnSpc>
                <a:spcPct val="110000"/>
              </a:lnSpc>
              <a:spcBef>
                <a:spcPts val="1200"/>
              </a:spcBef>
              <a:buFont typeface="Arial" panose="020B0604020202020204" pitchFamily="34" charset="0"/>
              <a:buChar char="•"/>
            </a:pPr>
            <a:r>
              <a:rPr lang="en-US" sz="3100" dirty="0"/>
              <a:t>Development of staff training</a:t>
            </a:r>
          </a:p>
          <a:p>
            <a:pPr marL="1371600" lvl="2" indent="-457200">
              <a:lnSpc>
                <a:spcPct val="110000"/>
              </a:lnSpc>
              <a:spcBef>
                <a:spcPts val="1200"/>
              </a:spcBef>
              <a:buFont typeface="Courier New" panose="02070309020205020404" pitchFamily="49" charset="0"/>
              <a:buChar char="o"/>
            </a:pPr>
            <a:r>
              <a:rPr lang="en-US" sz="2600" dirty="0"/>
              <a:t>Disability awareness</a:t>
            </a:r>
          </a:p>
          <a:p>
            <a:pPr marL="1371600" lvl="2" indent="-457200">
              <a:lnSpc>
                <a:spcPct val="110000"/>
              </a:lnSpc>
              <a:spcBef>
                <a:spcPts val="1200"/>
              </a:spcBef>
              <a:buFont typeface="Courier New" panose="02070309020205020404" pitchFamily="49" charset="0"/>
              <a:buChar char="o"/>
            </a:pPr>
            <a:r>
              <a:rPr lang="en-US" sz="2600" dirty="0"/>
              <a:t>Customer service</a:t>
            </a:r>
          </a:p>
          <a:p>
            <a:pPr marL="1371600" lvl="2" indent="-457200">
              <a:lnSpc>
                <a:spcPct val="110000"/>
              </a:lnSpc>
              <a:spcBef>
                <a:spcPts val="1200"/>
              </a:spcBef>
              <a:buFont typeface="Courier New" panose="02070309020205020404" pitchFamily="49" charset="0"/>
              <a:buChar char="o"/>
            </a:pPr>
            <a:r>
              <a:rPr lang="en-US" sz="2600" dirty="0"/>
              <a:t>Effective communication (esp. front desk staff)</a:t>
            </a:r>
          </a:p>
          <a:p>
            <a:pPr marL="1371600" lvl="2" indent="-457200">
              <a:lnSpc>
                <a:spcPct val="110000"/>
              </a:lnSpc>
              <a:spcBef>
                <a:spcPts val="1200"/>
              </a:spcBef>
              <a:buFont typeface="Courier New" panose="02070309020205020404" pitchFamily="49" charset="0"/>
              <a:buChar char="o"/>
            </a:pPr>
            <a:r>
              <a:rPr lang="en-US" sz="2600" dirty="0"/>
              <a:t>Modification request process</a:t>
            </a:r>
          </a:p>
          <a:p>
            <a:pPr marL="402336" indent="0">
              <a:lnSpc>
                <a:spcPct val="130000"/>
              </a:lnSpc>
              <a:spcBef>
                <a:spcPts val="0"/>
              </a:spcBef>
              <a:spcAft>
                <a:spcPts val="1200"/>
              </a:spcAft>
              <a:buNone/>
            </a:pPr>
            <a:endParaRPr lang="en-US" sz="3100" dirty="0"/>
          </a:p>
        </p:txBody>
      </p:sp>
    </p:spTree>
    <p:extLst>
      <p:ext uri="{BB962C8B-B14F-4D97-AF65-F5344CB8AC3E}">
        <p14:creationId xmlns:p14="http://schemas.microsoft.com/office/powerpoint/2010/main" val="35680922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of ADA National Network">
            <a:extLst>
              <a:ext uri="{FF2B5EF4-FFF2-40B4-BE49-F238E27FC236}">
                <a16:creationId xmlns:a16="http://schemas.microsoft.com/office/drawing/2014/main" id="{4A4F6C8D-A484-4DDB-8E56-B49FABC2CB77}"/>
              </a:ext>
            </a:extLst>
          </p:cNvPr>
          <p:cNvPicPr>
            <a:picLocks noChangeAspect="1"/>
          </p:cNvPicPr>
          <p:nvPr/>
        </p:nvPicPr>
        <p:blipFill>
          <a:blip r:embed="rId3"/>
          <a:stretch>
            <a:fillRect/>
          </a:stretch>
        </p:blipFill>
        <p:spPr>
          <a:xfrm>
            <a:off x="-1588" y="18749"/>
            <a:ext cx="2482370" cy="836995"/>
          </a:xfrm>
          <a:prstGeom prst="rect">
            <a:avLst/>
          </a:prstGeom>
        </p:spPr>
      </p:pic>
      <p:sp>
        <p:nvSpPr>
          <p:cNvPr id="6" name="Slide Number Placeholder 5">
            <a:extLst>
              <a:ext uri="{FF2B5EF4-FFF2-40B4-BE49-F238E27FC236}">
                <a16:creationId xmlns:a16="http://schemas.microsoft.com/office/drawing/2014/main" id="{225FBADC-227A-4109-AA4F-C5A1129E7F22}"/>
              </a:ext>
            </a:extLst>
          </p:cNvPr>
          <p:cNvSpPr>
            <a:spLocks noGrp="1"/>
          </p:cNvSpPr>
          <p:nvPr>
            <p:ph type="sldNum" sz="quarter" idx="12"/>
          </p:nvPr>
        </p:nvSpPr>
        <p:spPr/>
        <p:txBody>
          <a:bodyPr/>
          <a:lstStyle/>
          <a:p>
            <a:pPr algn="r" defTabSz="457200"/>
            <a:fld id="{2DD240B6-99DF-40F7-BFC7-5DD8D3F7E631}" type="slidenum">
              <a:rPr lang="en-US">
                <a:solidFill>
                  <a:prstClr val="black">
                    <a:tint val="75000"/>
                  </a:prstClr>
                </a:solidFill>
                <a:latin typeface="Calibri"/>
              </a:rPr>
              <a:pPr algn="r" defTabSz="457200"/>
              <a:t>34</a:t>
            </a:fld>
            <a:endParaRPr lang="en-US" dirty="0">
              <a:solidFill>
                <a:prstClr val="black">
                  <a:tint val="75000"/>
                </a:prstClr>
              </a:solidFill>
              <a:latin typeface="Calibri"/>
            </a:endParaRPr>
          </a:p>
        </p:txBody>
      </p:sp>
      <p:sp>
        <p:nvSpPr>
          <p:cNvPr id="8" name="Title 7"/>
          <p:cNvSpPr>
            <a:spLocks noGrp="1"/>
          </p:cNvSpPr>
          <p:nvPr>
            <p:ph type="title"/>
          </p:nvPr>
        </p:nvSpPr>
        <p:spPr>
          <a:xfrm>
            <a:off x="1" y="885907"/>
            <a:ext cx="12188824" cy="790493"/>
          </a:xfrm>
        </p:spPr>
        <p:txBody>
          <a:bodyPr>
            <a:noAutofit/>
          </a:bodyPr>
          <a:lstStyle/>
          <a:p>
            <a:r>
              <a:rPr lang="en-US" sz="3200" dirty="0">
                <a:solidFill>
                  <a:schemeClr val="tx1"/>
                </a:solidFill>
              </a:rPr>
              <a:t>Modification in Policies, Practices, and Procedures Resources</a:t>
            </a:r>
          </a:p>
        </p:txBody>
      </p:sp>
      <p:sp>
        <p:nvSpPr>
          <p:cNvPr id="7" name="Content Placeholder 2"/>
          <p:cNvSpPr>
            <a:spLocks noGrp="1"/>
          </p:cNvSpPr>
          <p:nvPr>
            <p:ph idx="1"/>
          </p:nvPr>
        </p:nvSpPr>
        <p:spPr>
          <a:xfrm>
            <a:off x="684212" y="1676401"/>
            <a:ext cx="10972800" cy="4495799"/>
          </a:xfrm>
        </p:spPr>
        <p:txBody>
          <a:bodyPr>
            <a:normAutofit/>
          </a:bodyPr>
          <a:lstStyle/>
          <a:p>
            <a:pPr marL="859536" indent="-457200">
              <a:lnSpc>
                <a:spcPct val="110000"/>
              </a:lnSpc>
              <a:spcBef>
                <a:spcPts val="1200"/>
              </a:spcBef>
            </a:pPr>
            <a:r>
              <a:rPr lang="en-US" sz="3100" dirty="0"/>
              <a:t>Reasonable modifications</a:t>
            </a:r>
          </a:p>
          <a:p>
            <a:pPr marL="1371600" lvl="1" indent="-457200">
              <a:lnSpc>
                <a:spcPct val="110000"/>
              </a:lnSpc>
              <a:spcBef>
                <a:spcPts val="1200"/>
              </a:spcBef>
              <a:buFont typeface="Courier New" panose="02070309020205020404" pitchFamily="49" charset="0"/>
              <a:buChar char="o"/>
            </a:pPr>
            <a:r>
              <a:rPr lang="en-US" sz="2600" dirty="0"/>
              <a:t>State and local regulations 35.130(7) from DOJ </a:t>
            </a:r>
            <a:r>
              <a:rPr lang="en-US" sz="2600" dirty="0">
                <a:hlinkClick r:id="rId4"/>
              </a:rPr>
              <a:t>https://www.ada.gov/regs2010/titleII_2010/titleII_2010_regulations.htm#a35130</a:t>
            </a:r>
            <a:r>
              <a:rPr lang="en-US" sz="2600" dirty="0"/>
              <a:t>  </a:t>
            </a:r>
          </a:p>
          <a:p>
            <a:pPr marL="1371600" lvl="1" indent="-457200">
              <a:lnSpc>
                <a:spcPct val="110000"/>
              </a:lnSpc>
              <a:spcBef>
                <a:spcPts val="1200"/>
              </a:spcBef>
              <a:buFont typeface="Courier New" panose="02070309020205020404" pitchFamily="49" charset="0"/>
              <a:buChar char="o"/>
            </a:pPr>
            <a:r>
              <a:rPr lang="en-US" sz="2600" dirty="0"/>
              <a:t>Public accommodations regulations 36.302 from DOJ </a:t>
            </a:r>
            <a:r>
              <a:rPr lang="en-US" sz="2600" dirty="0">
                <a:hlinkClick r:id="rId5"/>
              </a:rPr>
              <a:t>https://www.ada.gov/regs2010/titleIII_2010/titleIII_2010_regulations.htm#a302</a:t>
            </a:r>
            <a:r>
              <a:rPr lang="en-US" sz="2600" dirty="0"/>
              <a:t>  </a:t>
            </a:r>
          </a:p>
          <a:p>
            <a:pPr marL="859536" lvl="1" indent="-457200">
              <a:lnSpc>
                <a:spcPct val="110000"/>
              </a:lnSpc>
              <a:spcBef>
                <a:spcPts val="1200"/>
              </a:spcBef>
              <a:buFont typeface="Arial" panose="020B0604020202020204" pitchFamily="34" charset="0"/>
              <a:buChar char="•"/>
            </a:pPr>
            <a:endParaRPr lang="en-US" sz="2600" dirty="0"/>
          </a:p>
          <a:p>
            <a:pPr marL="402336" indent="0">
              <a:lnSpc>
                <a:spcPct val="130000"/>
              </a:lnSpc>
              <a:spcBef>
                <a:spcPts val="0"/>
              </a:spcBef>
              <a:spcAft>
                <a:spcPts val="1200"/>
              </a:spcAft>
              <a:buNone/>
            </a:pPr>
            <a:endParaRPr lang="en-US" sz="3100" dirty="0"/>
          </a:p>
        </p:txBody>
      </p:sp>
    </p:spTree>
    <p:extLst>
      <p:ext uri="{BB962C8B-B14F-4D97-AF65-F5344CB8AC3E}">
        <p14:creationId xmlns:p14="http://schemas.microsoft.com/office/powerpoint/2010/main" val="17886806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of ADA National Network">
            <a:extLst>
              <a:ext uri="{FF2B5EF4-FFF2-40B4-BE49-F238E27FC236}">
                <a16:creationId xmlns:a16="http://schemas.microsoft.com/office/drawing/2014/main" id="{4A4F6C8D-A484-4DDB-8E56-B49FABC2CB77}"/>
              </a:ext>
            </a:extLst>
          </p:cNvPr>
          <p:cNvPicPr>
            <a:picLocks noChangeAspect="1"/>
          </p:cNvPicPr>
          <p:nvPr/>
        </p:nvPicPr>
        <p:blipFill>
          <a:blip r:embed="rId3"/>
          <a:stretch>
            <a:fillRect/>
          </a:stretch>
        </p:blipFill>
        <p:spPr>
          <a:xfrm>
            <a:off x="-1588" y="18749"/>
            <a:ext cx="2482370" cy="836995"/>
          </a:xfrm>
          <a:prstGeom prst="rect">
            <a:avLst/>
          </a:prstGeom>
        </p:spPr>
      </p:pic>
      <p:sp>
        <p:nvSpPr>
          <p:cNvPr id="6" name="Slide Number Placeholder 5">
            <a:extLst>
              <a:ext uri="{FF2B5EF4-FFF2-40B4-BE49-F238E27FC236}">
                <a16:creationId xmlns:a16="http://schemas.microsoft.com/office/drawing/2014/main" id="{225FBADC-227A-4109-AA4F-C5A1129E7F22}"/>
              </a:ext>
            </a:extLst>
          </p:cNvPr>
          <p:cNvSpPr>
            <a:spLocks noGrp="1"/>
          </p:cNvSpPr>
          <p:nvPr>
            <p:ph type="sldNum" sz="quarter" idx="12"/>
          </p:nvPr>
        </p:nvSpPr>
        <p:spPr/>
        <p:txBody>
          <a:bodyPr/>
          <a:lstStyle/>
          <a:p>
            <a:pPr algn="r" defTabSz="457200"/>
            <a:fld id="{2DD240B6-99DF-40F7-BFC7-5DD8D3F7E631}" type="slidenum">
              <a:rPr lang="en-US">
                <a:solidFill>
                  <a:prstClr val="black">
                    <a:tint val="75000"/>
                  </a:prstClr>
                </a:solidFill>
                <a:latin typeface="Calibri"/>
              </a:rPr>
              <a:pPr algn="r" defTabSz="457200"/>
              <a:t>35</a:t>
            </a:fld>
            <a:endParaRPr lang="en-US" dirty="0">
              <a:solidFill>
                <a:prstClr val="black">
                  <a:tint val="75000"/>
                </a:prstClr>
              </a:solidFill>
              <a:latin typeface="Calibri"/>
            </a:endParaRPr>
          </a:p>
        </p:txBody>
      </p:sp>
      <p:sp>
        <p:nvSpPr>
          <p:cNvPr id="8" name="Title 7"/>
          <p:cNvSpPr>
            <a:spLocks noGrp="1"/>
          </p:cNvSpPr>
          <p:nvPr>
            <p:ph type="title"/>
          </p:nvPr>
        </p:nvSpPr>
        <p:spPr>
          <a:xfrm>
            <a:off x="1" y="885907"/>
            <a:ext cx="12188824" cy="790493"/>
          </a:xfrm>
        </p:spPr>
        <p:txBody>
          <a:bodyPr>
            <a:noAutofit/>
          </a:bodyPr>
          <a:lstStyle/>
          <a:p>
            <a:r>
              <a:rPr lang="en-US" sz="3200" dirty="0">
                <a:solidFill>
                  <a:schemeClr val="tx1"/>
                </a:solidFill>
              </a:rPr>
              <a:t>Modification in Policies, Practices, and Procedures Resources</a:t>
            </a:r>
          </a:p>
        </p:txBody>
      </p:sp>
      <p:sp>
        <p:nvSpPr>
          <p:cNvPr id="7" name="Content Placeholder 2"/>
          <p:cNvSpPr>
            <a:spLocks noGrp="1"/>
          </p:cNvSpPr>
          <p:nvPr>
            <p:ph idx="1"/>
          </p:nvPr>
        </p:nvSpPr>
        <p:spPr>
          <a:xfrm>
            <a:off x="684212" y="1676401"/>
            <a:ext cx="10972800" cy="4495799"/>
          </a:xfrm>
        </p:spPr>
        <p:txBody>
          <a:bodyPr>
            <a:normAutofit/>
          </a:bodyPr>
          <a:lstStyle/>
          <a:p>
            <a:pPr marL="859536" indent="-457200">
              <a:lnSpc>
                <a:spcPct val="110000"/>
              </a:lnSpc>
              <a:spcBef>
                <a:spcPts val="1200"/>
              </a:spcBef>
            </a:pPr>
            <a:r>
              <a:rPr lang="en-US" sz="3100" dirty="0"/>
              <a:t>Reasonable modifications resources</a:t>
            </a:r>
          </a:p>
          <a:p>
            <a:pPr marL="1371600" lvl="1" indent="-457200">
              <a:lnSpc>
                <a:spcPct val="110000"/>
              </a:lnSpc>
              <a:spcBef>
                <a:spcPts val="1200"/>
              </a:spcBef>
              <a:buFont typeface="Courier New" panose="02070309020205020404" pitchFamily="49" charset="0"/>
              <a:buChar char="o"/>
            </a:pPr>
            <a:r>
              <a:rPr lang="en-US" sz="2600" dirty="0"/>
              <a:t>The ADA National Network Disability Law Handbook </a:t>
            </a:r>
            <a:r>
              <a:rPr lang="en-US" sz="2600" dirty="0">
                <a:hlinkClick r:id="rId4"/>
              </a:rPr>
              <a:t>https://adata.org/publication/disability-law-handbook</a:t>
            </a:r>
            <a:endParaRPr lang="en-US" sz="2600" dirty="0"/>
          </a:p>
          <a:p>
            <a:pPr marL="1371600" lvl="1" indent="-457200">
              <a:lnSpc>
                <a:spcPct val="110000"/>
              </a:lnSpc>
              <a:spcBef>
                <a:spcPts val="1200"/>
              </a:spcBef>
              <a:buFont typeface="Courier New" panose="02070309020205020404" pitchFamily="49" charset="0"/>
              <a:buChar char="o"/>
            </a:pPr>
            <a:endParaRPr lang="en-US" sz="2600" dirty="0"/>
          </a:p>
          <a:p>
            <a:pPr marL="1371600" lvl="1" indent="-457200">
              <a:lnSpc>
                <a:spcPct val="110000"/>
              </a:lnSpc>
              <a:spcBef>
                <a:spcPts val="1200"/>
              </a:spcBef>
              <a:buFont typeface="Courier New" panose="02070309020205020404" pitchFamily="49" charset="0"/>
              <a:buChar char="o"/>
            </a:pPr>
            <a:r>
              <a:rPr lang="en-US" sz="2600" dirty="0"/>
              <a:t>Reaching Out to Customers with Disabilities - Lesson One: Policies, Practices, and Procedures </a:t>
            </a:r>
            <a:br>
              <a:rPr lang="en-US" sz="2600" dirty="0"/>
            </a:br>
            <a:r>
              <a:rPr lang="en-US" sz="2600" dirty="0">
                <a:hlinkClick r:id="rId5"/>
              </a:rPr>
              <a:t>https://www.ada.gov/reachingout/title3l1.html</a:t>
            </a:r>
            <a:r>
              <a:rPr lang="en-US" sz="2600" dirty="0"/>
              <a:t> </a:t>
            </a:r>
          </a:p>
          <a:p>
            <a:pPr marL="0" indent="0">
              <a:buNone/>
            </a:pPr>
            <a:endParaRPr lang="en-US" dirty="0"/>
          </a:p>
          <a:p>
            <a:pPr marL="1259586" lvl="1" indent="-457200">
              <a:lnSpc>
                <a:spcPct val="130000"/>
              </a:lnSpc>
              <a:spcBef>
                <a:spcPts val="0"/>
              </a:spcBef>
              <a:spcAft>
                <a:spcPts val="1200"/>
              </a:spcAft>
              <a:buFont typeface="Courier New" panose="02070309020205020404" pitchFamily="49" charset="0"/>
              <a:buChar char="o"/>
            </a:pPr>
            <a:endParaRPr lang="en-US" sz="2700" dirty="0"/>
          </a:p>
        </p:txBody>
      </p:sp>
    </p:spTree>
    <p:extLst>
      <p:ext uri="{BB962C8B-B14F-4D97-AF65-F5344CB8AC3E}">
        <p14:creationId xmlns:p14="http://schemas.microsoft.com/office/powerpoint/2010/main" val="3492788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of ADA National Network">
            <a:extLst>
              <a:ext uri="{FF2B5EF4-FFF2-40B4-BE49-F238E27FC236}">
                <a16:creationId xmlns:a16="http://schemas.microsoft.com/office/drawing/2014/main" id="{4A4F6C8D-A484-4DDB-8E56-B49FABC2CB77}"/>
              </a:ext>
            </a:extLst>
          </p:cNvPr>
          <p:cNvPicPr>
            <a:picLocks noChangeAspect="1"/>
          </p:cNvPicPr>
          <p:nvPr/>
        </p:nvPicPr>
        <p:blipFill>
          <a:blip r:embed="rId3"/>
          <a:stretch>
            <a:fillRect/>
          </a:stretch>
        </p:blipFill>
        <p:spPr>
          <a:xfrm>
            <a:off x="-1588" y="18749"/>
            <a:ext cx="2482370" cy="836995"/>
          </a:xfrm>
          <a:prstGeom prst="rect">
            <a:avLst/>
          </a:prstGeom>
        </p:spPr>
      </p:pic>
      <p:sp>
        <p:nvSpPr>
          <p:cNvPr id="6" name="Slide Number Placeholder 5">
            <a:extLst>
              <a:ext uri="{FF2B5EF4-FFF2-40B4-BE49-F238E27FC236}">
                <a16:creationId xmlns:a16="http://schemas.microsoft.com/office/drawing/2014/main" id="{225FBADC-227A-4109-AA4F-C5A1129E7F22}"/>
              </a:ext>
            </a:extLst>
          </p:cNvPr>
          <p:cNvSpPr>
            <a:spLocks noGrp="1"/>
          </p:cNvSpPr>
          <p:nvPr>
            <p:ph type="sldNum" sz="quarter" idx="12"/>
          </p:nvPr>
        </p:nvSpPr>
        <p:spPr/>
        <p:txBody>
          <a:bodyPr/>
          <a:lstStyle/>
          <a:p>
            <a:pPr algn="r" defTabSz="457200"/>
            <a:fld id="{2DD240B6-99DF-40F7-BFC7-5DD8D3F7E631}" type="slidenum">
              <a:rPr lang="en-US">
                <a:solidFill>
                  <a:prstClr val="black">
                    <a:tint val="75000"/>
                  </a:prstClr>
                </a:solidFill>
                <a:latin typeface="Calibri"/>
              </a:rPr>
              <a:pPr algn="r" defTabSz="457200"/>
              <a:t>36</a:t>
            </a:fld>
            <a:endParaRPr lang="en-US" dirty="0">
              <a:solidFill>
                <a:prstClr val="black">
                  <a:tint val="75000"/>
                </a:prstClr>
              </a:solidFill>
              <a:latin typeface="Calibri"/>
            </a:endParaRPr>
          </a:p>
        </p:txBody>
      </p:sp>
      <p:sp>
        <p:nvSpPr>
          <p:cNvPr id="8" name="Title 7"/>
          <p:cNvSpPr>
            <a:spLocks noGrp="1"/>
          </p:cNvSpPr>
          <p:nvPr>
            <p:ph type="title"/>
          </p:nvPr>
        </p:nvSpPr>
        <p:spPr>
          <a:xfrm>
            <a:off x="1" y="885907"/>
            <a:ext cx="12188824" cy="790493"/>
          </a:xfrm>
        </p:spPr>
        <p:txBody>
          <a:bodyPr>
            <a:noAutofit/>
          </a:bodyPr>
          <a:lstStyle/>
          <a:p>
            <a:r>
              <a:rPr lang="en-US" sz="3200" dirty="0">
                <a:solidFill>
                  <a:schemeClr val="tx1"/>
                </a:solidFill>
              </a:rPr>
              <a:t>Modification in Policies, Practices, and Procedures Resources</a:t>
            </a:r>
          </a:p>
        </p:txBody>
      </p:sp>
      <p:sp>
        <p:nvSpPr>
          <p:cNvPr id="7" name="Content Placeholder 2"/>
          <p:cNvSpPr>
            <a:spLocks noGrp="1"/>
          </p:cNvSpPr>
          <p:nvPr>
            <p:ph idx="1"/>
          </p:nvPr>
        </p:nvSpPr>
        <p:spPr>
          <a:xfrm>
            <a:off x="684212" y="1676401"/>
            <a:ext cx="10972800" cy="4495799"/>
          </a:xfrm>
        </p:spPr>
        <p:txBody>
          <a:bodyPr>
            <a:normAutofit fontScale="92500"/>
          </a:bodyPr>
          <a:lstStyle/>
          <a:p>
            <a:pPr marL="859536" indent="-457200">
              <a:lnSpc>
                <a:spcPct val="120000"/>
              </a:lnSpc>
              <a:spcBef>
                <a:spcPts val="1200"/>
              </a:spcBef>
            </a:pPr>
            <a:r>
              <a:rPr lang="en-US" sz="3100" dirty="0"/>
              <a:t>Service animals </a:t>
            </a:r>
          </a:p>
          <a:p>
            <a:pPr marL="1259586" lvl="1" indent="-457200">
              <a:lnSpc>
                <a:spcPct val="120000"/>
              </a:lnSpc>
              <a:spcBef>
                <a:spcPts val="1200"/>
              </a:spcBef>
            </a:pPr>
            <a:r>
              <a:rPr lang="en-US" dirty="0"/>
              <a:t>Under the ADA and Section 504 of the Rehabilitation Act of 1973, health care facilities must permit the use of a service animal by a person with a disability, including during a public health emergency or disaster.</a:t>
            </a:r>
          </a:p>
          <a:p>
            <a:pPr marL="1659636" lvl="2" indent="-457200">
              <a:lnSpc>
                <a:spcPct val="120000"/>
              </a:lnSpc>
              <a:spcBef>
                <a:spcPts val="1200"/>
              </a:spcBef>
            </a:pPr>
            <a:r>
              <a:rPr lang="en-US" sz="2300" dirty="0"/>
              <a:t>Understanding How to Accommodate Service Animals in Healthcare Facilities </a:t>
            </a:r>
            <a:br>
              <a:rPr lang="en-US" sz="2300" dirty="0"/>
            </a:br>
            <a:r>
              <a:rPr lang="en-US" sz="2300" dirty="0">
                <a:hlinkClick r:id="rId4"/>
              </a:rPr>
              <a:t>https://www.phe.gov/Preparedness/planning/abc/Pages/service-animals.aspx</a:t>
            </a:r>
            <a:br>
              <a:rPr lang="en-US" sz="2300" dirty="0"/>
            </a:br>
            <a:r>
              <a:rPr lang="en-US" sz="2300" dirty="0"/>
              <a:t>Assistant Secretary for Preparedness and Response, U.S. Department of Health &amp; Human Services</a:t>
            </a:r>
          </a:p>
          <a:p>
            <a:pPr marL="402336" indent="0">
              <a:lnSpc>
                <a:spcPct val="130000"/>
              </a:lnSpc>
              <a:spcBef>
                <a:spcPts val="0"/>
              </a:spcBef>
              <a:spcAft>
                <a:spcPts val="1200"/>
              </a:spcAft>
              <a:buNone/>
            </a:pPr>
            <a:endParaRPr lang="en-US" sz="3100" dirty="0"/>
          </a:p>
        </p:txBody>
      </p:sp>
    </p:spTree>
    <p:extLst>
      <p:ext uri="{BB962C8B-B14F-4D97-AF65-F5344CB8AC3E}">
        <p14:creationId xmlns:p14="http://schemas.microsoft.com/office/powerpoint/2010/main" val="12733031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of ADA National Network">
            <a:extLst>
              <a:ext uri="{FF2B5EF4-FFF2-40B4-BE49-F238E27FC236}">
                <a16:creationId xmlns:a16="http://schemas.microsoft.com/office/drawing/2014/main" id="{4A4F6C8D-A484-4DDB-8E56-B49FABC2CB77}"/>
              </a:ext>
            </a:extLst>
          </p:cNvPr>
          <p:cNvPicPr>
            <a:picLocks noChangeAspect="1"/>
          </p:cNvPicPr>
          <p:nvPr/>
        </p:nvPicPr>
        <p:blipFill>
          <a:blip r:embed="rId3"/>
          <a:stretch>
            <a:fillRect/>
          </a:stretch>
        </p:blipFill>
        <p:spPr>
          <a:xfrm>
            <a:off x="-1588" y="18749"/>
            <a:ext cx="2482370" cy="836995"/>
          </a:xfrm>
          <a:prstGeom prst="rect">
            <a:avLst/>
          </a:prstGeom>
        </p:spPr>
      </p:pic>
      <p:sp>
        <p:nvSpPr>
          <p:cNvPr id="6" name="Slide Number Placeholder 5">
            <a:extLst>
              <a:ext uri="{FF2B5EF4-FFF2-40B4-BE49-F238E27FC236}">
                <a16:creationId xmlns:a16="http://schemas.microsoft.com/office/drawing/2014/main" id="{225FBADC-227A-4109-AA4F-C5A1129E7F22}"/>
              </a:ext>
            </a:extLst>
          </p:cNvPr>
          <p:cNvSpPr>
            <a:spLocks noGrp="1"/>
          </p:cNvSpPr>
          <p:nvPr>
            <p:ph type="sldNum" sz="quarter" idx="12"/>
          </p:nvPr>
        </p:nvSpPr>
        <p:spPr/>
        <p:txBody>
          <a:bodyPr/>
          <a:lstStyle/>
          <a:p>
            <a:pPr algn="r" defTabSz="457200"/>
            <a:fld id="{2DD240B6-99DF-40F7-BFC7-5DD8D3F7E631}" type="slidenum">
              <a:rPr lang="en-US">
                <a:solidFill>
                  <a:prstClr val="black">
                    <a:tint val="75000"/>
                  </a:prstClr>
                </a:solidFill>
                <a:latin typeface="Calibri"/>
              </a:rPr>
              <a:pPr algn="r" defTabSz="457200"/>
              <a:t>37</a:t>
            </a:fld>
            <a:endParaRPr lang="en-US" dirty="0">
              <a:solidFill>
                <a:prstClr val="black">
                  <a:tint val="75000"/>
                </a:prstClr>
              </a:solidFill>
              <a:latin typeface="Calibri"/>
            </a:endParaRPr>
          </a:p>
        </p:txBody>
      </p:sp>
      <p:sp>
        <p:nvSpPr>
          <p:cNvPr id="8" name="Title 7"/>
          <p:cNvSpPr>
            <a:spLocks noGrp="1"/>
          </p:cNvSpPr>
          <p:nvPr>
            <p:ph type="title"/>
          </p:nvPr>
        </p:nvSpPr>
        <p:spPr>
          <a:xfrm>
            <a:off x="1" y="885907"/>
            <a:ext cx="12188824" cy="790493"/>
          </a:xfrm>
        </p:spPr>
        <p:txBody>
          <a:bodyPr>
            <a:noAutofit/>
          </a:bodyPr>
          <a:lstStyle/>
          <a:p>
            <a:r>
              <a:rPr lang="en-US" sz="3200" dirty="0">
                <a:solidFill>
                  <a:schemeClr val="tx1"/>
                </a:solidFill>
              </a:rPr>
              <a:t>Modification in Policies, Practices, and Procedures Resources</a:t>
            </a:r>
          </a:p>
        </p:txBody>
      </p:sp>
      <p:sp>
        <p:nvSpPr>
          <p:cNvPr id="7" name="Content Placeholder 2"/>
          <p:cNvSpPr>
            <a:spLocks noGrp="1"/>
          </p:cNvSpPr>
          <p:nvPr>
            <p:ph idx="1"/>
          </p:nvPr>
        </p:nvSpPr>
        <p:spPr>
          <a:xfrm>
            <a:off x="684212" y="1676401"/>
            <a:ext cx="10972800" cy="4495799"/>
          </a:xfrm>
        </p:spPr>
        <p:txBody>
          <a:bodyPr>
            <a:normAutofit fontScale="40000" lnSpcReduction="20000"/>
          </a:bodyPr>
          <a:lstStyle/>
          <a:p>
            <a:pPr marL="859536" indent="-457200">
              <a:lnSpc>
                <a:spcPct val="120000"/>
              </a:lnSpc>
              <a:spcBef>
                <a:spcPts val="1200"/>
              </a:spcBef>
            </a:pPr>
            <a:r>
              <a:rPr lang="en-US" sz="7200" dirty="0"/>
              <a:t>Service animals resources (page 1 of 2)</a:t>
            </a:r>
          </a:p>
          <a:p>
            <a:pPr marL="802386" lvl="1" indent="0">
              <a:lnSpc>
                <a:spcPct val="120000"/>
              </a:lnSpc>
              <a:spcBef>
                <a:spcPts val="1200"/>
              </a:spcBef>
              <a:buNone/>
            </a:pPr>
            <a:r>
              <a:rPr lang="en-US" sz="6800" dirty="0"/>
              <a:t>Service Animals Fact Sheet (ADA National Network)</a:t>
            </a:r>
            <a:br>
              <a:rPr lang="en-US" sz="6800" dirty="0"/>
            </a:br>
            <a:r>
              <a:rPr lang="en-US" sz="6800" dirty="0">
                <a:hlinkClick r:id="rId4"/>
              </a:rPr>
              <a:t>https://adata.org/factsheet/service-animals</a:t>
            </a:r>
            <a:r>
              <a:rPr lang="en-US" sz="6800" dirty="0"/>
              <a:t> </a:t>
            </a:r>
          </a:p>
          <a:p>
            <a:pPr marL="802386" lvl="1" indent="0">
              <a:lnSpc>
                <a:spcPct val="120000"/>
              </a:lnSpc>
              <a:spcBef>
                <a:spcPts val="1200"/>
              </a:spcBef>
              <a:buNone/>
            </a:pPr>
            <a:r>
              <a:rPr lang="en-US" sz="6800" dirty="0"/>
              <a:t>Service Animals and Emotional Support Animals Booklet (ADA National Network)</a:t>
            </a:r>
            <a:br>
              <a:rPr lang="en-US" sz="6800" dirty="0"/>
            </a:br>
            <a:r>
              <a:rPr lang="en-US" sz="6800" dirty="0">
                <a:hlinkClick r:id="rId5"/>
              </a:rPr>
              <a:t>https://adata.org/publication/service-animals-booklet</a:t>
            </a:r>
            <a:r>
              <a:rPr lang="en-US" sz="6800" dirty="0"/>
              <a:t> </a:t>
            </a:r>
          </a:p>
          <a:p>
            <a:pPr marL="802386" lvl="1" indent="0">
              <a:lnSpc>
                <a:spcPct val="120000"/>
              </a:lnSpc>
              <a:spcBef>
                <a:spcPts val="1200"/>
              </a:spcBef>
              <a:buNone/>
            </a:pPr>
            <a:r>
              <a:rPr lang="en-US" sz="6800" dirty="0"/>
              <a:t>Frequently Asked Questions about Service Animals and the ADA</a:t>
            </a:r>
            <a:br>
              <a:rPr lang="en-US" sz="6800" dirty="0"/>
            </a:br>
            <a:r>
              <a:rPr lang="en-US" sz="6800" dirty="0"/>
              <a:t>(U.S. Department of Justice)</a:t>
            </a:r>
            <a:br>
              <a:rPr lang="en-US" sz="6800" dirty="0"/>
            </a:br>
            <a:r>
              <a:rPr lang="en-US" sz="6800" dirty="0">
                <a:hlinkClick r:id="rId6"/>
              </a:rPr>
              <a:t>https://www.ada.gov/regs2010/service_animal_qa.html</a:t>
            </a:r>
            <a:r>
              <a:rPr lang="en-US" sz="6800" dirty="0"/>
              <a:t> </a:t>
            </a:r>
          </a:p>
          <a:p>
            <a:pPr marL="402336" indent="0">
              <a:lnSpc>
                <a:spcPct val="130000"/>
              </a:lnSpc>
              <a:spcBef>
                <a:spcPts val="0"/>
              </a:spcBef>
              <a:spcAft>
                <a:spcPts val="1200"/>
              </a:spcAft>
              <a:buNone/>
            </a:pPr>
            <a:endParaRPr lang="en-US" sz="3100" dirty="0"/>
          </a:p>
        </p:txBody>
      </p:sp>
    </p:spTree>
    <p:extLst>
      <p:ext uri="{BB962C8B-B14F-4D97-AF65-F5344CB8AC3E}">
        <p14:creationId xmlns:p14="http://schemas.microsoft.com/office/powerpoint/2010/main" val="35175751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of ADA National Network">
            <a:extLst>
              <a:ext uri="{FF2B5EF4-FFF2-40B4-BE49-F238E27FC236}">
                <a16:creationId xmlns:a16="http://schemas.microsoft.com/office/drawing/2014/main" id="{4A4F6C8D-A484-4DDB-8E56-B49FABC2CB77}"/>
              </a:ext>
            </a:extLst>
          </p:cNvPr>
          <p:cNvPicPr>
            <a:picLocks noChangeAspect="1"/>
          </p:cNvPicPr>
          <p:nvPr/>
        </p:nvPicPr>
        <p:blipFill>
          <a:blip r:embed="rId3"/>
          <a:stretch>
            <a:fillRect/>
          </a:stretch>
        </p:blipFill>
        <p:spPr>
          <a:xfrm>
            <a:off x="-1588" y="18749"/>
            <a:ext cx="2482370" cy="836995"/>
          </a:xfrm>
          <a:prstGeom prst="rect">
            <a:avLst/>
          </a:prstGeom>
        </p:spPr>
      </p:pic>
      <p:sp>
        <p:nvSpPr>
          <p:cNvPr id="6" name="Slide Number Placeholder 5">
            <a:extLst>
              <a:ext uri="{FF2B5EF4-FFF2-40B4-BE49-F238E27FC236}">
                <a16:creationId xmlns:a16="http://schemas.microsoft.com/office/drawing/2014/main" id="{225FBADC-227A-4109-AA4F-C5A1129E7F22}"/>
              </a:ext>
            </a:extLst>
          </p:cNvPr>
          <p:cNvSpPr>
            <a:spLocks noGrp="1"/>
          </p:cNvSpPr>
          <p:nvPr>
            <p:ph type="sldNum" sz="quarter" idx="12"/>
          </p:nvPr>
        </p:nvSpPr>
        <p:spPr/>
        <p:txBody>
          <a:bodyPr/>
          <a:lstStyle/>
          <a:p>
            <a:pPr algn="r" defTabSz="457200"/>
            <a:fld id="{2DD240B6-99DF-40F7-BFC7-5DD8D3F7E631}" type="slidenum">
              <a:rPr lang="en-US">
                <a:solidFill>
                  <a:prstClr val="black">
                    <a:tint val="75000"/>
                  </a:prstClr>
                </a:solidFill>
                <a:latin typeface="Calibri"/>
              </a:rPr>
              <a:pPr algn="r" defTabSz="457200"/>
              <a:t>38</a:t>
            </a:fld>
            <a:endParaRPr lang="en-US" dirty="0">
              <a:solidFill>
                <a:prstClr val="black">
                  <a:tint val="75000"/>
                </a:prstClr>
              </a:solidFill>
              <a:latin typeface="Calibri"/>
            </a:endParaRPr>
          </a:p>
        </p:txBody>
      </p:sp>
      <p:sp>
        <p:nvSpPr>
          <p:cNvPr id="8" name="Title 7"/>
          <p:cNvSpPr>
            <a:spLocks noGrp="1"/>
          </p:cNvSpPr>
          <p:nvPr>
            <p:ph type="title"/>
          </p:nvPr>
        </p:nvSpPr>
        <p:spPr>
          <a:xfrm>
            <a:off x="1" y="885907"/>
            <a:ext cx="12188824" cy="790493"/>
          </a:xfrm>
        </p:spPr>
        <p:txBody>
          <a:bodyPr>
            <a:noAutofit/>
          </a:bodyPr>
          <a:lstStyle/>
          <a:p>
            <a:r>
              <a:rPr lang="en-US" sz="3200" dirty="0">
                <a:solidFill>
                  <a:schemeClr val="tx1"/>
                </a:solidFill>
              </a:rPr>
              <a:t>Modification in Policies, Practices, and Procedures Resources</a:t>
            </a:r>
          </a:p>
        </p:txBody>
      </p:sp>
      <p:sp>
        <p:nvSpPr>
          <p:cNvPr id="7" name="Content Placeholder 2"/>
          <p:cNvSpPr>
            <a:spLocks noGrp="1"/>
          </p:cNvSpPr>
          <p:nvPr>
            <p:ph idx="1"/>
          </p:nvPr>
        </p:nvSpPr>
        <p:spPr>
          <a:xfrm>
            <a:off x="684212" y="1676401"/>
            <a:ext cx="10972800" cy="4495799"/>
          </a:xfrm>
        </p:spPr>
        <p:txBody>
          <a:bodyPr>
            <a:normAutofit fontScale="32500" lnSpcReduction="20000"/>
          </a:bodyPr>
          <a:lstStyle/>
          <a:p>
            <a:pPr marL="859536" indent="-457200">
              <a:lnSpc>
                <a:spcPct val="120000"/>
              </a:lnSpc>
              <a:spcBef>
                <a:spcPts val="1200"/>
              </a:spcBef>
            </a:pPr>
            <a:r>
              <a:rPr lang="en-US" sz="7200" dirty="0"/>
              <a:t>Service animals resources - page 2 of 2</a:t>
            </a:r>
          </a:p>
          <a:p>
            <a:pPr marL="802386" lvl="1" indent="0">
              <a:lnSpc>
                <a:spcPct val="120000"/>
              </a:lnSpc>
              <a:spcBef>
                <a:spcPts val="1200"/>
              </a:spcBef>
              <a:buNone/>
            </a:pPr>
            <a:r>
              <a:rPr lang="en-US" sz="6800" dirty="0"/>
              <a:t>ADA Requirements: Service Animals (U.S. Department of Justice)</a:t>
            </a:r>
            <a:br>
              <a:rPr lang="en-US" sz="6800" dirty="0"/>
            </a:br>
            <a:r>
              <a:rPr lang="en-US" sz="6800" dirty="0">
                <a:hlinkClick r:id="rId4"/>
              </a:rPr>
              <a:t>https://www.ada.gov/service_animals_2010.htm</a:t>
            </a:r>
            <a:r>
              <a:rPr lang="en-US" sz="6800" dirty="0"/>
              <a:t> </a:t>
            </a:r>
          </a:p>
          <a:p>
            <a:pPr marL="802386" lvl="1" indent="0">
              <a:lnSpc>
                <a:spcPct val="120000"/>
              </a:lnSpc>
              <a:spcBef>
                <a:spcPts val="1200"/>
              </a:spcBef>
              <a:buNone/>
            </a:pPr>
            <a:r>
              <a:rPr lang="en-US" sz="6800" dirty="0"/>
              <a:t>Centers for Disease Control and Prevention: Guidelines for Environmental Infection Control in Health-Care Facilities</a:t>
            </a:r>
            <a:br>
              <a:rPr lang="en-US" sz="6800" dirty="0"/>
            </a:br>
            <a:r>
              <a:rPr lang="en-US" sz="6800" dirty="0">
                <a:hlinkClick r:id="rId5"/>
              </a:rPr>
              <a:t>https://www.cdc.gov/infectioncontrol/guidelines/environmental/background/animals.html#h3</a:t>
            </a:r>
            <a:r>
              <a:rPr lang="en-US" sz="6800" dirty="0"/>
              <a:t> </a:t>
            </a:r>
          </a:p>
          <a:p>
            <a:pPr marL="802386" lvl="1" indent="0">
              <a:lnSpc>
                <a:spcPct val="120000"/>
              </a:lnSpc>
              <a:spcBef>
                <a:spcPts val="1200"/>
              </a:spcBef>
              <a:buNone/>
            </a:pPr>
            <a:r>
              <a:rPr lang="en-US" sz="6800" dirty="0"/>
              <a:t>Service Animals in Dental Health Care Settings </a:t>
            </a:r>
            <a:br>
              <a:rPr lang="en-US" sz="6800" dirty="0"/>
            </a:br>
            <a:r>
              <a:rPr lang="en-US" sz="6800" dirty="0"/>
              <a:t>(Centers for Disease Control and Prevention)</a:t>
            </a:r>
            <a:br>
              <a:rPr lang="en-US" sz="6800" dirty="0"/>
            </a:br>
            <a:r>
              <a:rPr lang="en-US" sz="6800" dirty="0">
                <a:hlinkClick r:id="rId6"/>
              </a:rPr>
              <a:t>https://www.cdc.gov/oralhealth/infectioncontrol/questions/animals.html</a:t>
            </a:r>
            <a:r>
              <a:rPr lang="en-US" sz="6800" dirty="0"/>
              <a:t> </a:t>
            </a:r>
            <a:endParaRPr lang="en-US" sz="3100" dirty="0"/>
          </a:p>
        </p:txBody>
      </p:sp>
    </p:spTree>
    <p:extLst>
      <p:ext uri="{BB962C8B-B14F-4D97-AF65-F5344CB8AC3E}">
        <p14:creationId xmlns:p14="http://schemas.microsoft.com/office/powerpoint/2010/main" val="14220174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of ADA National Network">
            <a:extLst>
              <a:ext uri="{FF2B5EF4-FFF2-40B4-BE49-F238E27FC236}">
                <a16:creationId xmlns:a16="http://schemas.microsoft.com/office/drawing/2014/main" id="{4A4F6C8D-A484-4DDB-8E56-B49FABC2CB77}"/>
              </a:ext>
            </a:extLst>
          </p:cNvPr>
          <p:cNvPicPr>
            <a:picLocks noChangeAspect="1"/>
          </p:cNvPicPr>
          <p:nvPr/>
        </p:nvPicPr>
        <p:blipFill>
          <a:blip r:embed="rId3"/>
          <a:stretch>
            <a:fillRect/>
          </a:stretch>
        </p:blipFill>
        <p:spPr>
          <a:xfrm>
            <a:off x="-1588" y="18749"/>
            <a:ext cx="2482370" cy="836995"/>
          </a:xfrm>
          <a:prstGeom prst="rect">
            <a:avLst/>
          </a:prstGeom>
        </p:spPr>
      </p:pic>
      <p:sp>
        <p:nvSpPr>
          <p:cNvPr id="6" name="Slide Number Placeholder 5">
            <a:extLst>
              <a:ext uri="{FF2B5EF4-FFF2-40B4-BE49-F238E27FC236}">
                <a16:creationId xmlns:a16="http://schemas.microsoft.com/office/drawing/2014/main" id="{225FBADC-227A-4109-AA4F-C5A1129E7F22}"/>
              </a:ext>
            </a:extLst>
          </p:cNvPr>
          <p:cNvSpPr>
            <a:spLocks noGrp="1"/>
          </p:cNvSpPr>
          <p:nvPr>
            <p:ph type="sldNum" sz="quarter" idx="12"/>
          </p:nvPr>
        </p:nvSpPr>
        <p:spPr/>
        <p:txBody>
          <a:bodyPr/>
          <a:lstStyle/>
          <a:p>
            <a:pPr algn="r" defTabSz="457200"/>
            <a:fld id="{2DD240B6-99DF-40F7-BFC7-5DD8D3F7E631}" type="slidenum">
              <a:rPr lang="en-US">
                <a:solidFill>
                  <a:prstClr val="black">
                    <a:tint val="75000"/>
                  </a:prstClr>
                </a:solidFill>
                <a:latin typeface="Calibri"/>
              </a:rPr>
              <a:pPr algn="r" defTabSz="457200"/>
              <a:t>39</a:t>
            </a:fld>
            <a:endParaRPr lang="en-US" dirty="0">
              <a:solidFill>
                <a:prstClr val="black">
                  <a:tint val="75000"/>
                </a:prstClr>
              </a:solidFill>
              <a:latin typeface="Calibri"/>
            </a:endParaRPr>
          </a:p>
        </p:txBody>
      </p:sp>
      <p:sp>
        <p:nvSpPr>
          <p:cNvPr id="8" name="Title 7"/>
          <p:cNvSpPr>
            <a:spLocks noGrp="1"/>
          </p:cNvSpPr>
          <p:nvPr>
            <p:ph type="title"/>
          </p:nvPr>
        </p:nvSpPr>
        <p:spPr>
          <a:xfrm>
            <a:off x="1" y="885907"/>
            <a:ext cx="12188824" cy="3076493"/>
          </a:xfrm>
        </p:spPr>
        <p:txBody>
          <a:bodyPr>
            <a:noAutofit/>
          </a:bodyPr>
          <a:lstStyle/>
          <a:p>
            <a:r>
              <a:rPr lang="en-US" sz="3200" dirty="0">
                <a:solidFill>
                  <a:schemeClr val="tx1"/>
                </a:solidFill>
              </a:rPr>
              <a:t>Access to Health Care:</a:t>
            </a:r>
            <a:br>
              <a:rPr lang="en-US" sz="3200" dirty="0">
                <a:solidFill>
                  <a:schemeClr val="tx1"/>
                </a:solidFill>
              </a:rPr>
            </a:br>
            <a:br>
              <a:rPr lang="en-US" sz="3200" dirty="0">
                <a:solidFill>
                  <a:schemeClr val="tx1"/>
                </a:solidFill>
              </a:rPr>
            </a:br>
            <a:r>
              <a:rPr lang="en-US" sz="3200" dirty="0">
                <a:solidFill>
                  <a:schemeClr val="tx1"/>
                </a:solidFill>
              </a:rPr>
              <a:t>Resources</a:t>
            </a:r>
            <a:br>
              <a:rPr lang="en-US" sz="3200" dirty="0">
                <a:solidFill>
                  <a:schemeClr val="tx1"/>
                </a:solidFill>
              </a:rPr>
            </a:br>
            <a:endParaRPr lang="en-US" sz="3200" dirty="0">
              <a:solidFill>
                <a:schemeClr val="tx1"/>
              </a:solidFill>
            </a:endParaRPr>
          </a:p>
        </p:txBody>
      </p:sp>
    </p:spTree>
    <p:extLst>
      <p:ext uri="{BB962C8B-B14F-4D97-AF65-F5344CB8AC3E}">
        <p14:creationId xmlns:p14="http://schemas.microsoft.com/office/powerpoint/2010/main" val="4261824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of ADA National Network">
            <a:extLst>
              <a:ext uri="{FF2B5EF4-FFF2-40B4-BE49-F238E27FC236}">
                <a16:creationId xmlns:a16="http://schemas.microsoft.com/office/drawing/2014/main" id="{4A4F6C8D-A484-4DDB-8E56-B49FABC2CB77}"/>
              </a:ext>
            </a:extLst>
          </p:cNvPr>
          <p:cNvPicPr>
            <a:picLocks noChangeAspect="1"/>
          </p:cNvPicPr>
          <p:nvPr/>
        </p:nvPicPr>
        <p:blipFill>
          <a:blip r:embed="rId3"/>
          <a:stretch>
            <a:fillRect/>
          </a:stretch>
        </p:blipFill>
        <p:spPr>
          <a:xfrm>
            <a:off x="-1588" y="18749"/>
            <a:ext cx="2482370" cy="836995"/>
          </a:xfrm>
          <a:prstGeom prst="rect">
            <a:avLst/>
          </a:prstGeom>
        </p:spPr>
      </p:pic>
      <p:sp>
        <p:nvSpPr>
          <p:cNvPr id="6" name="Slide Number Placeholder 5">
            <a:extLst>
              <a:ext uri="{FF2B5EF4-FFF2-40B4-BE49-F238E27FC236}">
                <a16:creationId xmlns:a16="http://schemas.microsoft.com/office/drawing/2014/main" id="{225FBADC-227A-4109-AA4F-C5A1129E7F22}"/>
              </a:ext>
            </a:extLst>
          </p:cNvPr>
          <p:cNvSpPr>
            <a:spLocks noGrp="1"/>
          </p:cNvSpPr>
          <p:nvPr>
            <p:ph type="sldNum" sz="quarter" idx="12"/>
          </p:nvPr>
        </p:nvSpPr>
        <p:spPr/>
        <p:txBody>
          <a:bodyPr/>
          <a:lstStyle/>
          <a:p>
            <a:pPr algn="r" defTabSz="457200"/>
            <a:fld id="{2DD240B6-99DF-40F7-BFC7-5DD8D3F7E631}" type="slidenum">
              <a:rPr lang="en-US">
                <a:solidFill>
                  <a:prstClr val="black">
                    <a:tint val="75000"/>
                  </a:prstClr>
                </a:solidFill>
                <a:latin typeface="Calibri"/>
              </a:rPr>
              <a:pPr algn="r" defTabSz="457200"/>
              <a:t>4</a:t>
            </a:fld>
            <a:endParaRPr lang="en-US" dirty="0">
              <a:solidFill>
                <a:prstClr val="black">
                  <a:tint val="75000"/>
                </a:prstClr>
              </a:solidFill>
              <a:latin typeface="Calibri"/>
            </a:endParaRPr>
          </a:p>
        </p:txBody>
      </p:sp>
      <p:sp>
        <p:nvSpPr>
          <p:cNvPr id="8" name="Title 7"/>
          <p:cNvSpPr>
            <a:spLocks noGrp="1"/>
          </p:cNvSpPr>
          <p:nvPr>
            <p:ph type="title"/>
          </p:nvPr>
        </p:nvSpPr>
        <p:spPr>
          <a:xfrm>
            <a:off x="1" y="885907"/>
            <a:ext cx="12188824" cy="790493"/>
          </a:xfrm>
        </p:spPr>
        <p:txBody>
          <a:bodyPr>
            <a:noAutofit/>
          </a:bodyPr>
          <a:lstStyle/>
          <a:p>
            <a:r>
              <a:rPr lang="en-US" sz="3200" dirty="0">
                <a:solidFill>
                  <a:schemeClr val="tx1"/>
                </a:solidFill>
              </a:rPr>
              <a:t>Poverty Percentage Gap, People with/without Disabilities 2009-2016 </a:t>
            </a:r>
          </a:p>
        </p:txBody>
      </p:sp>
      <p:sp>
        <p:nvSpPr>
          <p:cNvPr id="11" name="Rectangle 10"/>
          <p:cNvSpPr/>
          <p:nvPr/>
        </p:nvSpPr>
        <p:spPr>
          <a:xfrm>
            <a:off x="227012" y="5966936"/>
            <a:ext cx="11811000" cy="738664"/>
          </a:xfrm>
          <a:prstGeom prst="rect">
            <a:avLst/>
          </a:prstGeom>
        </p:spPr>
        <p:txBody>
          <a:bodyPr wrap="square">
            <a:spAutoFit/>
          </a:bodyPr>
          <a:lstStyle/>
          <a:p>
            <a:r>
              <a:rPr lang="en-US" sz="1400" dirty="0">
                <a:cs typeface="Arial" pitchFamily="34" charset="0"/>
              </a:rPr>
              <a:t>Data Source: </a:t>
            </a:r>
            <a:r>
              <a:rPr lang="en-US" sz="1400" dirty="0"/>
              <a:t>2008-2016 American Community Survey, American FactFinder, Table B1810 </a:t>
            </a:r>
          </a:p>
          <a:p>
            <a:r>
              <a:rPr lang="en-US" sz="1400" dirty="0"/>
              <a:t>Kraus, L., Lauer, E., Coleman, R., and Houtenville, A. (2018). 2017 Disability Statistics Annual Report. Durham, NH: University of New Hampshire. Available from </a:t>
            </a:r>
            <a:r>
              <a:rPr lang="en-US" sz="1400" u="sng" dirty="0">
                <a:hlinkClick r:id="rId4"/>
              </a:rPr>
              <a:t>http://disabilitycompendium.org/sites/default/files/user-uploads/2017AnnualReportSlideDeck</a:t>
            </a:r>
            <a:r>
              <a:rPr lang="en-US" sz="1400" dirty="0"/>
              <a:t> </a:t>
            </a:r>
            <a:endParaRPr lang="en-US" sz="1400" dirty="0">
              <a:solidFill>
                <a:srgbClr val="FF0000"/>
              </a:solidFill>
            </a:endParaRPr>
          </a:p>
        </p:txBody>
      </p:sp>
      <p:pic>
        <p:nvPicPr>
          <p:cNvPr id="9" name="Picture 8" descr="Bar chart comparing the poverty percentage gap among people with and without disabilities between 2009-20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7212" y="1676400"/>
            <a:ext cx="8291827" cy="4122751"/>
          </a:xfrm>
          <a:prstGeom prst="rect">
            <a:avLst/>
          </a:prstGeom>
        </p:spPr>
      </p:pic>
    </p:spTree>
    <p:extLst>
      <p:ext uri="{BB962C8B-B14F-4D97-AF65-F5344CB8AC3E}">
        <p14:creationId xmlns:p14="http://schemas.microsoft.com/office/powerpoint/2010/main" val="41224050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of ADA National Network">
            <a:extLst>
              <a:ext uri="{FF2B5EF4-FFF2-40B4-BE49-F238E27FC236}">
                <a16:creationId xmlns:a16="http://schemas.microsoft.com/office/drawing/2014/main" id="{4A4F6C8D-A484-4DDB-8E56-B49FABC2CB77}"/>
              </a:ext>
            </a:extLst>
          </p:cNvPr>
          <p:cNvPicPr>
            <a:picLocks noChangeAspect="1"/>
          </p:cNvPicPr>
          <p:nvPr/>
        </p:nvPicPr>
        <p:blipFill>
          <a:blip r:embed="rId3"/>
          <a:stretch>
            <a:fillRect/>
          </a:stretch>
        </p:blipFill>
        <p:spPr>
          <a:xfrm>
            <a:off x="-1588" y="18749"/>
            <a:ext cx="2482370" cy="836995"/>
          </a:xfrm>
          <a:prstGeom prst="rect">
            <a:avLst/>
          </a:prstGeom>
        </p:spPr>
      </p:pic>
      <p:sp>
        <p:nvSpPr>
          <p:cNvPr id="6" name="Slide Number Placeholder 5">
            <a:extLst>
              <a:ext uri="{FF2B5EF4-FFF2-40B4-BE49-F238E27FC236}">
                <a16:creationId xmlns:a16="http://schemas.microsoft.com/office/drawing/2014/main" id="{225FBADC-227A-4109-AA4F-C5A1129E7F22}"/>
              </a:ext>
            </a:extLst>
          </p:cNvPr>
          <p:cNvSpPr>
            <a:spLocks noGrp="1"/>
          </p:cNvSpPr>
          <p:nvPr>
            <p:ph type="sldNum" sz="quarter" idx="12"/>
          </p:nvPr>
        </p:nvSpPr>
        <p:spPr/>
        <p:txBody>
          <a:bodyPr/>
          <a:lstStyle/>
          <a:p>
            <a:pPr algn="r" defTabSz="457200"/>
            <a:fld id="{2DD240B6-99DF-40F7-BFC7-5DD8D3F7E631}" type="slidenum">
              <a:rPr lang="en-US">
                <a:solidFill>
                  <a:prstClr val="black">
                    <a:tint val="75000"/>
                  </a:prstClr>
                </a:solidFill>
                <a:latin typeface="Calibri"/>
              </a:rPr>
              <a:pPr algn="r" defTabSz="457200"/>
              <a:t>40</a:t>
            </a:fld>
            <a:endParaRPr lang="en-US" dirty="0">
              <a:solidFill>
                <a:prstClr val="black">
                  <a:tint val="75000"/>
                </a:prstClr>
              </a:solidFill>
              <a:latin typeface="Calibri"/>
            </a:endParaRPr>
          </a:p>
        </p:txBody>
      </p:sp>
      <p:sp>
        <p:nvSpPr>
          <p:cNvPr id="8" name="Title 7"/>
          <p:cNvSpPr>
            <a:spLocks noGrp="1"/>
          </p:cNvSpPr>
          <p:nvPr>
            <p:ph type="title"/>
          </p:nvPr>
        </p:nvSpPr>
        <p:spPr>
          <a:xfrm>
            <a:off x="1" y="885907"/>
            <a:ext cx="12188824" cy="790493"/>
          </a:xfrm>
        </p:spPr>
        <p:txBody>
          <a:bodyPr>
            <a:noAutofit/>
          </a:bodyPr>
          <a:lstStyle/>
          <a:p>
            <a:r>
              <a:rPr lang="en-US" sz="3200" dirty="0">
                <a:solidFill>
                  <a:schemeClr val="tx1"/>
                </a:solidFill>
              </a:rPr>
              <a:t>ADANN Health Care Resources </a:t>
            </a:r>
          </a:p>
        </p:txBody>
      </p:sp>
      <p:sp>
        <p:nvSpPr>
          <p:cNvPr id="7" name="Content Placeholder 2"/>
          <p:cNvSpPr>
            <a:spLocks noGrp="1"/>
          </p:cNvSpPr>
          <p:nvPr>
            <p:ph idx="1"/>
          </p:nvPr>
        </p:nvSpPr>
        <p:spPr>
          <a:xfrm>
            <a:off x="684212" y="1676401"/>
            <a:ext cx="10972800" cy="4495799"/>
          </a:xfrm>
        </p:spPr>
        <p:txBody>
          <a:bodyPr>
            <a:normAutofit lnSpcReduction="10000"/>
          </a:bodyPr>
          <a:lstStyle/>
          <a:p>
            <a:pPr marL="859536" lvl="1" indent="-457200">
              <a:lnSpc>
                <a:spcPct val="110000"/>
              </a:lnSpc>
              <a:spcBef>
                <a:spcPts val="1200"/>
              </a:spcBef>
              <a:buFont typeface="Arial" panose="020B0604020202020204" pitchFamily="34" charset="0"/>
              <a:buChar char="•"/>
            </a:pPr>
            <a:r>
              <a:rPr lang="en-US" sz="3100" dirty="0"/>
              <a:t>Healthcare and the ADA webinar series at </a:t>
            </a:r>
            <a:r>
              <a:rPr lang="en-US" sz="3100" dirty="0">
                <a:hlinkClick r:id="rId4"/>
              </a:rPr>
              <a:t>www.adapresentations.org</a:t>
            </a:r>
            <a:r>
              <a:rPr lang="en-US" sz="3100" dirty="0"/>
              <a:t> </a:t>
            </a:r>
          </a:p>
          <a:p>
            <a:pPr marL="859536" lvl="1" indent="-457200">
              <a:lnSpc>
                <a:spcPct val="110000"/>
              </a:lnSpc>
              <a:spcBef>
                <a:spcPts val="1200"/>
              </a:spcBef>
              <a:buFont typeface="Arial" panose="020B0604020202020204" pitchFamily="34" charset="0"/>
              <a:buChar char="•"/>
            </a:pPr>
            <a:r>
              <a:rPr lang="en-US" sz="3100" dirty="0"/>
              <a:t>Healthcare and the ADA factsheets available at </a:t>
            </a:r>
            <a:r>
              <a:rPr lang="en-US" sz="3100" dirty="0">
                <a:hlinkClick r:id="rId5"/>
              </a:rPr>
              <a:t>www.adata.org</a:t>
            </a:r>
            <a:r>
              <a:rPr lang="en-US" sz="3100" dirty="0"/>
              <a:t> (search for Healthcare)</a:t>
            </a:r>
          </a:p>
          <a:p>
            <a:pPr marL="859536" lvl="1" indent="-457200">
              <a:lnSpc>
                <a:spcPct val="110000"/>
              </a:lnSpc>
              <a:spcBef>
                <a:spcPts val="1200"/>
              </a:spcBef>
              <a:buFont typeface="Arial" panose="020B0604020202020204" pitchFamily="34" charset="0"/>
              <a:buChar char="•"/>
            </a:pPr>
            <a:r>
              <a:rPr lang="en-US" sz="3100" dirty="0"/>
              <a:t>Regional ADA Center websites with links to state and federal resources (e.g., </a:t>
            </a:r>
            <a:r>
              <a:rPr lang="en-US" sz="3100" dirty="0">
                <a:hlinkClick r:id="rId6"/>
              </a:rPr>
              <a:t>www.adapacific.org/healthcare</a:t>
            </a:r>
            <a:r>
              <a:rPr lang="en-US" sz="3100" dirty="0"/>
              <a:t>)</a:t>
            </a:r>
            <a:endParaRPr lang="en-US" sz="3100" b="1" dirty="0"/>
          </a:p>
          <a:p>
            <a:pPr marL="859536" lvl="1" indent="-457200">
              <a:lnSpc>
                <a:spcPct val="110000"/>
              </a:lnSpc>
              <a:spcBef>
                <a:spcPts val="1200"/>
              </a:spcBef>
              <a:buFont typeface="Arial" panose="020B0604020202020204" pitchFamily="34" charset="0"/>
              <a:buChar char="•"/>
            </a:pPr>
            <a:r>
              <a:rPr lang="en-US" sz="3100" dirty="0"/>
              <a:t>ADA questions can be answered at 800-949-4232 or by email</a:t>
            </a:r>
          </a:p>
          <a:p>
            <a:pPr marL="859536" lvl="1" indent="-457200">
              <a:lnSpc>
                <a:spcPct val="110000"/>
              </a:lnSpc>
              <a:spcBef>
                <a:spcPts val="1200"/>
              </a:spcBef>
              <a:buFont typeface="Arial" panose="020B0604020202020204" pitchFamily="34" charset="0"/>
              <a:buChar char="•"/>
            </a:pPr>
            <a:r>
              <a:rPr lang="en-US" sz="3100" dirty="0"/>
              <a:t>Training from regional ADA Centers</a:t>
            </a:r>
          </a:p>
          <a:p>
            <a:pPr marL="402336" indent="0">
              <a:lnSpc>
                <a:spcPct val="130000"/>
              </a:lnSpc>
              <a:spcBef>
                <a:spcPts val="0"/>
              </a:spcBef>
              <a:spcAft>
                <a:spcPts val="1200"/>
              </a:spcAft>
              <a:buNone/>
            </a:pPr>
            <a:endParaRPr lang="en-US" sz="3100" dirty="0"/>
          </a:p>
        </p:txBody>
      </p:sp>
    </p:spTree>
    <p:extLst>
      <p:ext uri="{BB962C8B-B14F-4D97-AF65-F5344CB8AC3E}">
        <p14:creationId xmlns:p14="http://schemas.microsoft.com/office/powerpoint/2010/main" val="10928794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of ADA National Network">
            <a:extLst>
              <a:ext uri="{FF2B5EF4-FFF2-40B4-BE49-F238E27FC236}">
                <a16:creationId xmlns:a16="http://schemas.microsoft.com/office/drawing/2014/main" id="{4A4F6C8D-A484-4DDB-8E56-B49FABC2CB77}"/>
              </a:ext>
            </a:extLst>
          </p:cNvPr>
          <p:cNvPicPr>
            <a:picLocks noChangeAspect="1"/>
          </p:cNvPicPr>
          <p:nvPr/>
        </p:nvPicPr>
        <p:blipFill>
          <a:blip r:embed="rId3"/>
          <a:stretch>
            <a:fillRect/>
          </a:stretch>
        </p:blipFill>
        <p:spPr>
          <a:xfrm>
            <a:off x="-1588" y="18749"/>
            <a:ext cx="2482370" cy="836995"/>
          </a:xfrm>
          <a:prstGeom prst="rect">
            <a:avLst/>
          </a:prstGeom>
        </p:spPr>
      </p:pic>
      <p:sp>
        <p:nvSpPr>
          <p:cNvPr id="6" name="Slide Number Placeholder 5">
            <a:extLst>
              <a:ext uri="{FF2B5EF4-FFF2-40B4-BE49-F238E27FC236}">
                <a16:creationId xmlns:a16="http://schemas.microsoft.com/office/drawing/2014/main" id="{225FBADC-227A-4109-AA4F-C5A1129E7F22}"/>
              </a:ext>
            </a:extLst>
          </p:cNvPr>
          <p:cNvSpPr>
            <a:spLocks noGrp="1"/>
          </p:cNvSpPr>
          <p:nvPr>
            <p:ph type="sldNum" sz="quarter" idx="12"/>
          </p:nvPr>
        </p:nvSpPr>
        <p:spPr/>
        <p:txBody>
          <a:bodyPr/>
          <a:lstStyle/>
          <a:p>
            <a:pPr algn="r" defTabSz="457200"/>
            <a:fld id="{2DD240B6-99DF-40F7-BFC7-5DD8D3F7E631}" type="slidenum">
              <a:rPr lang="en-US">
                <a:solidFill>
                  <a:prstClr val="black">
                    <a:tint val="75000"/>
                  </a:prstClr>
                </a:solidFill>
                <a:latin typeface="Calibri"/>
              </a:rPr>
              <a:pPr algn="r" defTabSz="457200"/>
              <a:t>41</a:t>
            </a:fld>
            <a:endParaRPr lang="en-US" dirty="0">
              <a:solidFill>
                <a:prstClr val="black">
                  <a:tint val="75000"/>
                </a:prstClr>
              </a:solidFill>
              <a:latin typeface="Calibri"/>
            </a:endParaRPr>
          </a:p>
        </p:txBody>
      </p:sp>
      <p:sp>
        <p:nvSpPr>
          <p:cNvPr id="8" name="Title 7"/>
          <p:cNvSpPr>
            <a:spLocks noGrp="1"/>
          </p:cNvSpPr>
          <p:nvPr>
            <p:ph type="title"/>
          </p:nvPr>
        </p:nvSpPr>
        <p:spPr>
          <a:xfrm>
            <a:off x="1" y="885907"/>
            <a:ext cx="12188824" cy="790493"/>
          </a:xfrm>
        </p:spPr>
        <p:txBody>
          <a:bodyPr>
            <a:noAutofit/>
          </a:bodyPr>
          <a:lstStyle/>
          <a:p>
            <a:r>
              <a:rPr lang="en-US" sz="3200" dirty="0">
                <a:solidFill>
                  <a:schemeClr val="tx1"/>
                </a:solidFill>
              </a:rPr>
              <a:t>Barrier-Free Health Care Initiative (DOJ)</a:t>
            </a:r>
          </a:p>
        </p:txBody>
      </p:sp>
      <p:sp>
        <p:nvSpPr>
          <p:cNvPr id="7" name="Content Placeholder 2"/>
          <p:cNvSpPr>
            <a:spLocks noGrp="1"/>
          </p:cNvSpPr>
          <p:nvPr>
            <p:ph idx="1"/>
          </p:nvPr>
        </p:nvSpPr>
        <p:spPr>
          <a:xfrm>
            <a:off x="608012" y="1721722"/>
            <a:ext cx="10972800" cy="4221878"/>
          </a:xfrm>
        </p:spPr>
        <p:txBody>
          <a:bodyPr>
            <a:noAutofit/>
          </a:bodyPr>
          <a:lstStyle/>
          <a:p>
            <a:pPr marL="859536" lvl="1" indent="-457200">
              <a:lnSpc>
                <a:spcPct val="120000"/>
              </a:lnSpc>
              <a:spcBef>
                <a:spcPts val="1200"/>
              </a:spcBef>
              <a:buFont typeface="Arial" panose="020B0604020202020204" pitchFamily="34" charset="0"/>
              <a:buChar char="•"/>
            </a:pPr>
            <a:r>
              <a:rPr lang="en-US" sz="3100" dirty="0"/>
              <a:t>A partnership of the Department of Justice Civil Rights Division and U.S. Attorney’s offices across the nation – resource for court cases</a:t>
            </a:r>
          </a:p>
          <a:p>
            <a:pPr marL="1371600" lvl="1" indent="-457200">
              <a:lnSpc>
                <a:spcPct val="130000"/>
              </a:lnSpc>
              <a:spcBef>
                <a:spcPts val="1200"/>
              </a:spcBef>
              <a:buFont typeface="Courier New" panose="02070309020205020404" pitchFamily="49" charset="0"/>
              <a:buChar char="o"/>
            </a:pPr>
            <a:r>
              <a:rPr lang="en-US" sz="2600" dirty="0"/>
              <a:t>Target enforcement efforts on a critical area for individuals with disabilities </a:t>
            </a:r>
          </a:p>
          <a:p>
            <a:pPr marL="1371600" lvl="1" indent="-457200">
              <a:lnSpc>
                <a:spcPct val="130000"/>
              </a:lnSpc>
              <a:spcBef>
                <a:spcPts val="1200"/>
              </a:spcBef>
              <a:buFont typeface="Courier New" panose="02070309020205020404" pitchFamily="49" charset="0"/>
              <a:buChar char="o"/>
            </a:pPr>
            <a:r>
              <a:rPr lang="en-US" sz="2600" dirty="0"/>
              <a:t>Launched on the 22nd anniversary of the ADA in July 2012</a:t>
            </a:r>
          </a:p>
          <a:p>
            <a:pPr marL="1371600" lvl="1" indent="-457200">
              <a:lnSpc>
                <a:spcPct val="130000"/>
              </a:lnSpc>
              <a:spcBef>
                <a:spcPts val="1200"/>
              </a:spcBef>
              <a:buFont typeface="Courier New" panose="02070309020205020404" pitchFamily="49" charset="0"/>
              <a:buChar char="o"/>
            </a:pPr>
            <a:r>
              <a:rPr lang="en-US" sz="2600" dirty="0">
                <a:hlinkClick r:id="rId4"/>
              </a:rPr>
              <a:t>https://www.ada.gov/usao-agreements.htm</a:t>
            </a:r>
            <a:r>
              <a:rPr lang="en-US" sz="2600" dirty="0"/>
              <a:t> </a:t>
            </a:r>
          </a:p>
        </p:txBody>
      </p:sp>
    </p:spTree>
    <p:extLst>
      <p:ext uri="{BB962C8B-B14F-4D97-AF65-F5344CB8AC3E}">
        <p14:creationId xmlns:p14="http://schemas.microsoft.com/office/powerpoint/2010/main" val="37027523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1"/>
          <p:cNvSpPr>
            <a:spLocks noGrp="1"/>
          </p:cNvSpPr>
          <p:nvPr>
            <p:ph idx="1"/>
          </p:nvPr>
        </p:nvSpPr>
        <p:spPr>
          <a:xfrm>
            <a:off x="609600" y="1143000"/>
            <a:ext cx="10972800" cy="5257800"/>
          </a:xfrm>
        </p:spPr>
        <p:txBody>
          <a:bodyPr>
            <a:normAutofit fontScale="85000" lnSpcReduction="20000"/>
          </a:bodyPr>
          <a:lstStyle/>
          <a:p>
            <a:pPr marL="0" indent="0" algn="ctr">
              <a:spcBef>
                <a:spcPts val="750"/>
              </a:spcBef>
              <a:buNone/>
              <a:defRPr/>
            </a:pPr>
            <a:r>
              <a:rPr lang="en-US" sz="3300" b="1" dirty="0">
                <a:solidFill>
                  <a:schemeClr val="tx1"/>
                </a:solidFill>
              </a:rPr>
              <a:t>ADA National Network Technical Assistance Hotline</a:t>
            </a:r>
          </a:p>
          <a:p>
            <a:pPr marL="0" indent="0" algn="ctr">
              <a:spcBef>
                <a:spcPts val="750"/>
              </a:spcBef>
              <a:buNone/>
              <a:defRPr/>
            </a:pPr>
            <a:r>
              <a:rPr lang="en-US" sz="3300" dirty="0">
                <a:solidFill>
                  <a:schemeClr val="tx1"/>
                </a:solidFill>
              </a:rPr>
              <a:t>1-800-949-4232 (free and confidential answers on the ADA)</a:t>
            </a:r>
          </a:p>
          <a:p>
            <a:pPr marL="0" indent="0" algn="ctr">
              <a:spcBef>
                <a:spcPts val="750"/>
              </a:spcBef>
              <a:buNone/>
              <a:defRPr/>
            </a:pPr>
            <a:endParaRPr lang="en-US" sz="2400" dirty="0">
              <a:solidFill>
                <a:schemeClr val="tx1"/>
              </a:solidFill>
            </a:endParaRPr>
          </a:p>
          <a:p>
            <a:pPr marL="0" indent="0" algn="ctr">
              <a:spcBef>
                <a:spcPts val="750"/>
              </a:spcBef>
              <a:buNone/>
              <a:defRPr/>
            </a:pPr>
            <a:r>
              <a:rPr lang="en-US" b="1" dirty="0">
                <a:solidFill>
                  <a:schemeClr val="tx1"/>
                </a:solidFill>
              </a:rPr>
              <a:t>Lewis Kraus, </a:t>
            </a:r>
            <a:r>
              <a:rPr lang="en-US" dirty="0">
                <a:solidFill>
                  <a:schemeClr val="tx1"/>
                </a:solidFill>
              </a:rPr>
              <a:t>Pacific ADA Center</a:t>
            </a:r>
          </a:p>
          <a:p>
            <a:pPr marL="0" indent="0" algn="ctr">
              <a:spcBef>
                <a:spcPts val="750"/>
              </a:spcBef>
              <a:buNone/>
              <a:defRPr/>
            </a:pPr>
            <a:r>
              <a:rPr lang="en-US" dirty="0">
                <a:solidFill>
                  <a:schemeClr val="tx1"/>
                </a:solidFill>
                <a:hlinkClick r:id="rId3"/>
              </a:rPr>
              <a:t>lewisk@adapacific.org</a:t>
            </a:r>
            <a:endParaRPr lang="en-US" dirty="0">
              <a:solidFill>
                <a:schemeClr val="tx1"/>
              </a:solidFill>
            </a:endParaRPr>
          </a:p>
          <a:p>
            <a:pPr marL="0" indent="0" algn="ctr">
              <a:spcBef>
                <a:spcPts val="750"/>
              </a:spcBef>
              <a:buNone/>
              <a:defRPr/>
            </a:pPr>
            <a:endParaRPr lang="en-US" dirty="0">
              <a:solidFill>
                <a:schemeClr val="tx1"/>
              </a:solidFill>
            </a:endParaRPr>
          </a:p>
          <a:p>
            <a:pPr marL="0" indent="0" algn="ctr">
              <a:spcBef>
                <a:spcPts val="750"/>
              </a:spcBef>
              <a:buNone/>
              <a:defRPr/>
            </a:pPr>
            <a:r>
              <a:rPr lang="en-US" b="1" dirty="0">
                <a:solidFill>
                  <a:schemeClr val="tx1"/>
                </a:solidFill>
              </a:rPr>
              <a:t>Michael Richardson, </a:t>
            </a:r>
            <a:r>
              <a:rPr lang="en-US" dirty="0">
                <a:solidFill>
                  <a:schemeClr val="tx1"/>
                </a:solidFill>
              </a:rPr>
              <a:t>Northwest ADA Center</a:t>
            </a:r>
          </a:p>
          <a:p>
            <a:pPr marL="0" indent="0" algn="ctr">
              <a:spcBef>
                <a:spcPts val="750"/>
              </a:spcBef>
              <a:buNone/>
              <a:defRPr/>
            </a:pPr>
            <a:r>
              <a:rPr lang="en-US" dirty="0">
                <a:solidFill>
                  <a:schemeClr val="tx1"/>
                </a:solidFill>
                <a:hlinkClick r:id="rId4"/>
              </a:rPr>
              <a:t>mike67@uw.edu</a:t>
            </a:r>
            <a:r>
              <a:rPr lang="en-US" dirty="0">
                <a:solidFill>
                  <a:schemeClr val="tx1"/>
                </a:solidFill>
              </a:rPr>
              <a:t> </a:t>
            </a:r>
          </a:p>
          <a:p>
            <a:pPr marL="0" indent="0" algn="ctr">
              <a:spcBef>
                <a:spcPts val="750"/>
              </a:spcBef>
              <a:buNone/>
              <a:defRPr/>
            </a:pPr>
            <a:endParaRPr lang="en-US" dirty="0">
              <a:solidFill>
                <a:schemeClr val="tx1"/>
              </a:solidFill>
            </a:endParaRPr>
          </a:p>
          <a:p>
            <a:pPr marL="0" indent="0" algn="ctr">
              <a:spcBef>
                <a:spcPts val="750"/>
              </a:spcBef>
              <a:buNone/>
              <a:defRPr/>
            </a:pPr>
            <a:r>
              <a:rPr lang="en-US" b="1" dirty="0">
                <a:solidFill>
                  <a:schemeClr val="tx1"/>
                </a:solidFill>
              </a:rPr>
              <a:t>Dana Barton, </a:t>
            </a:r>
            <a:r>
              <a:rPr lang="en-US" dirty="0">
                <a:solidFill>
                  <a:schemeClr val="tx1"/>
                </a:solidFill>
              </a:rPr>
              <a:t>Rocky Mountain ADA Center</a:t>
            </a:r>
          </a:p>
          <a:p>
            <a:pPr marL="0" indent="0" algn="ctr">
              <a:spcBef>
                <a:spcPts val="750"/>
              </a:spcBef>
              <a:buNone/>
              <a:defRPr/>
            </a:pPr>
            <a:r>
              <a:rPr lang="sv-SE" dirty="0">
                <a:solidFill>
                  <a:schemeClr val="tx1"/>
                </a:solidFill>
                <a:hlinkClick r:id="rId5"/>
              </a:rPr>
              <a:t>dbarton@mtc-inc.com</a:t>
            </a:r>
            <a:endParaRPr lang="sv-SE" dirty="0">
              <a:solidFill>
                <a:schemeClr val="tx1"/>
              </a:solidFill>
            </a:endParaRPr>
          </a:p>
          <a:p>
            <a:pPr marL="0" indent="0" algn="ctr">
              <a:spcBef>
                <a:spcPts val="750"/>
              </a:spcBef>
              <a:buNone/>
              <a:defRPr/>
            </a:pPr>
            <a:endParaRPr lang="sv-SE" dirty="0">
              <a:solidFill>
                <a:schemeClr val="tx1"/>
              </a:solidFill>
            </a:endParaRPr>
          </a:p>
          <a:p>
            <a:pPr marL="0" indent="0" algn="ctr">
              <a:spcBef>
                <a:spcPts val="750"/>
              </a:spcBef>
              <a:buNone/>
              <a:defRPr/>
            </a:pPr>
            <a:r>
              <a:rPr lang="en-US" b="1" dirty="0">
                <a:solidFill>
                  <a:schemeClr val="tx1"/>
                </a:solidFill>
              </a:rPr>
              <a:t>Pam Williamson</a:t>
            </a:r>
            <a:r>
              <a:rPr lang="sv-SE" dirty="0">
                <a:solidFill>
                  <a:schemeClr val="tx1"/>
                </a:solidFill>
              </a:rPr>
              <a:t>, Southeast ADA Center</a:t>
            </a:r>
          </a:p>
          <a:p>
            <a:pPr marL="0" indent="0" algn="ctr">
              <a:spcBef>
                <a:spcPts val="750"/>
              </a:spcBef>
              <a:buNone/>
              <a:defRPr/>
            </a:pPr>
            <a:r>
              <a:rPr lang="en-US" dirty="0">
                <a:solidFill>
                  <a:schemeClr val="tx1"/>
                </a:solidFill>
                <a:hlinkClick r:id="rId6"/>
              </a:rPr>
              <a:t>prwill01@law.syr.edu</a:t>
            </a:r>
            <a:endParaRPr lang="en-US" dirty="0">
              <a:solidFill>
                <a:schemeClr val="tx1"/>
              </a:solidFill>
            </a:endParaRPr>
          </a:p>
          <a:p>
            <a:pPr marL="0" indent="0" algn="ctr">
              <a:spcBef>
                <a:spcPts val="750"/>
              </a:spcBef>
              <a:buNone/>
              <a:defRPr/>
            </a:pPr>
            <a:endParaRPr lang="en-US" sz="2400" dirty="0">
              <a:solidFill>
                <a:schemeClr val="tx1"/>
              </a:solidFill>
            </a:endParaRPr>
          </a:p>
        </p:txBody>
      </p:sp>
      <p:sp>
        <p:nvSpPr>
          <p:cNvPr id="3" name="Title 2"/>
          <p:cNvSpPr>
            <a:spLocks noGrp="1"/>
          </p:cNvSpPr>
          <p:nvPr>
            <p:ph type="title"/>
          </p:nvPr>
        </p:nvSpPr>
        <p:spPr/>
        <p:txBody>
          <a:bodyPr>
            <a:normAutofit fontScale="90000"/>
          </a:bodyPr>
          <a:lstStyle/>
          <a:p>
            <a:r>
              <a:rPr lang="en-US" b="1" dirty="0">
                <a:solidFill>
                  <a:schemeClr val="tx1"/>
                </a:solidFill>
              </a:rPr>
              <a:t>Contact Us</a:t>
            </a:r>
          </a:p>
        </p:txBody>
      </p:sp>
      <p:pic>
        <p:nvPicPr>
          <p:cNvPr id="4" name="Picture 3" descr="Logo of ADA National Network">
            <a:extLst>
              <a:ext uri="{FF2B5EF4-FFF2-40B4-BE49-F238E27FC236}">
                <a16:creationId xmlns:a16="http://schemas.microsoft.com/office/drawing/2014/main" id="{BC0125DE-7537-4CB8-9E6C-862701329422}"/>
              </a:ext>
            </a:extLst>
          </p:cNvPr>
          <p:cNvPicPr>
            <a:picLocks noChangeAspect="1"/>
          </p:cNvPicPr>
          <p:nvPr/>
        </p:nvPicPr>
        <p:blipFill>
          <a:blip r:embed="rId7"/>
          <a:stretch>
            <a:fillRect/>
          </a:stretch>
        </p:blipFill>
        <p:spPr>
          <a:xfrm>
            <a:off x="-1588" y="18749"/>
            <a:ext cx="2482370" cy="836995"/>
          </a:xfrm>
          <a:prstGeom prst="rect">
            <a:avLst/>
          </a:prstGeom>
        </p:spPr>
      </p:pic>
      <p:pic>
        <p:nvPicPr>
          <p:cNvPr id="6" name="Picture 5" descr="Logo for the Pacific ADA Center">
            <a:extLst>
              <a:ext uri="{FF2B5EF4-FFF2-40B4-BE49-F238E27FC236}">
                <a16:creationId xmlns:a16="http://schemas.microsoft.com/office/drawing/2014/main" id="{0DB4EA28-119F-4902-A173-FF2716F77B65}"/>
              </a:ext>
            </a:extLst>
          </p:cNvPr>
          <p:cNvPicPr>
            <a:picLocks noChangeAspect="1"/>
          </p:cNvPicPr>
          <p:nvPr/>
        </p:nvPicPr>
        <p:blipFill rotWithShape="1">
          <a:blip r:embed="rId8"/>
          <a:srcRect b="17945"/>
          <a:stretch/>
        </p:blipFill>
        <p:spPr>
          <a:xfrm>
            <a:off x="9752012" y="2057400"/>
            <a:ext cx="2171980" cy="860287"/>
          </a:xfrm>
          <a:prstGeom prst="rect">
            <a:avLst/>
          </a:prstGeom>
        </p:spPr>
      </p:pic>
      <p:pic>
        <p:nvPicPr>
          <p:cNvPr id="7" name="Picture 6" descr="Logo for the Northwest ADA Center">
            <a:extLst>
              <a:ext uri="{FF2B5EF4-FFF2-40B4-BE49-F238E27FC236}">
                <a16:creationId xmlns:a16="http://schemas.microsoft.com/office/drawing/2014/main" id="{749DFAB0-C9DC-41E0-9994-4B5208730EEB}"/>
              </a:ext>
            </a:extLst>
          </p:cNvPr>
          <p:cNvPicPr>
            <a:picLocks noChangeAspect="1"/>
          </p:cNvPicPr>
          <p:nvPr/>
        </p:nvPicPr>
        <p:blipFill>
          <a:blip r:embed="rId9"/>
          <a:stretch>
            <a:fillRect/>
          </a:stretch>
        </p:blipFill>
        <p:spPr>
          <a:xfrm>
            <a:off x="9599612" y="3284605"/>
            <a:ext cx="2362200" cy="583168"/>
          </a:xfrm>
          <a:prstGeom prst="rect">
            <a:avLst/>
          </a:prstGeom>
        </p:spPr>
      </p:pic>
      <p:pic>
        <p:nvPicPr>
          <p:cNvPr id="8" name="Picture 7" descr="A close up of a sign&#10;&#10;Description automatically generated">
            <a:extLst>
              <a:ext uri="{FF2B5EF4-FFF2-40B4-BE49-F238E27FC236}">
                <a16:creationId xmlns:a16="http://schemas.microsoft.com/office/drawing/2014/main" id="{F79CECA2-5152-44E7-82BB-B7B286DFA16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348863" y="4234691"/>
            <a:ext cx="2839962" cy="860287"/>
          </a:xfrm>
          <a:prstGeom prst="rect">
            <a:avLst/>
          </a:prstGeom>
        </p:spPr>
      </p:pic>
      <p:pic>
        <p:nvPicPr>
          <p:cNvPr id="10" name="Picture 9">
            <a:extLst>
              <a:ext uri="{FF2B5EF4-FFF2-40B4-BE49-F238E27FC236}">
                <a16:creationId xmlns:a16="http://schemas.microsoft.com/office/drawing/2014/main" id="{3A96BF31-6044-40AF-9F9E-8FC97DB294E8}"/>
              </a:ext>
            </a:extLst>
          </p:cNvPr>
          <p:cNvPicPr>
            <a:picLocks noChangeAspect="1"/>
          </p:cNvPicPr>
          <p:nvPr/>
        </p:nvPicPr>
        <p:blipFill rotWithShape="1">
          <a:blip r:embed="rId11"/>
          <a:srcRect l="21507" t="15411" r="18920" b="12612"/>
          <a:stretch/>
        </p:blipFill>
        <p:spPr>
          <a:xfrm>
            <a:off x="9599612" y="5461896"/>
            <a:ext cx="2589213" cy="860287"/>
          </a:xfrm>
          <a:prstGeom prst="rect">
            <a:avLst/>
          </a:prstGeom>
        </p:spPr>
      </p:pic>
    </p:spTree>
    <p:extLst>
      <p:ext uri="{BB962C8B-B14F-4D97-AF65-F5344CB8AC3E}">
        <p14:creationId xmlns:p14="http://schemas.microsoft.com/office/powerpoint/2010/main" val="3239207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of ADA National Network">
            <a:extLst>
              <a:ext uri="{FF2B5EF4-FFF2-40B4-BE49-F238E27FC236}">
                <a16:creationId xmlns:a16="http://schemas.microsoft.com/office/drawing/2014/main" id="{4A4F6C8D-A484-4DDB-8E56-B49FABC2CB77}"/>
              </a:ext>
            </a:extLst>
          </p:cNvPr>
          <p:cNvPicPr>
            <a:picLocks noChangeAspect="1"/>
          </p:cNvPicPr>
          <p:nvPr/>
        </p:nvPicPr>
        <p:blipFill>
          <a:blip r:embed="rId3"/>
          <a:stretch>
            <a:fillRect/>
          </a:stretch>
        </p:blipFill>
        <p:spPr>
          <a:xfrm>
            <a:off x="-1588" y="18749"/>
            <a:ext cx="2482370" cy="836995"/>
          </a:xfrm>
          <a:prstGeom prst="rect">
            <a:avLst/>
          </a:prstGeom>
        </p:spPr>
      </p:pic>
      <p:sp>
        <p:nvSpPr>
          <p:cNvPr id="6" name="Slide Number Placeholder 5">
            <a:extLst>
              <a:ext uri="{FF2B5EF4-FFF2-40B4-BE49-F238E27FC236}">
                <a16:creationId xmlns:a16="http://schemas.microsoft.com/office/drawing/2014/main" id="{225FBADC-227A-4109-AA4F-C5A1129E7F22}"/>
              </a:ext>
            </a:extLst>
          </p:cNvPr>
          <p:cNvSpPr>
            <a:spLocks noGrp="1"/>
          </p:cNvSpPr>
          <p:nvPr>
            <p:ph type="sldNum" sz="quarter" idx="12"/>
          </p:nvPr>
        </p:nvSpPr>
        <p:spPr/>
        <p:txBody>
          <a:bodyPr/>
          <a:lstStyle/>
          <a:p>
            <a:pPr algn="r" defTabSz="457200"/>
            <a:fld id="{2DD240B6-99DF-40F7-BFC7-5DD8D3F7E631}" type="slidenum">
              <a:rPr lang="en-US">
                <a:solidFill>
                  <a:prstClr val="black">
                    <a:tint val="75000"/>
                  </a:prstClr>
                </a:solidFill>
                <a:latin typeface="Calibri"/>
              </a:rPr>
              <a:pPr algn="r" defTabSz="457200"/>
              <a:t>5</a:t>
            </a:fld>
            <a:endParaRPr lang="en-US" dirty="0">
              <a:solidFill>
                <a:prstClr val="black">
                  <a:tint val="75000"/>
                </a:prstClr>
              </a:solidFill>
              <a:latin typeface="Calibri"/>
            </a:endParaRPr>
          </a:p>
        </p:txBody>
      </p:sp>
      <p:sp>
        <p:nvSpPr>
          <p:cNvPr id="8" name="Title 7"/>
          <p:cNvSpPr>
            <a:spLocks noGrp="1"/>
          </p:cNvSpPr>
          <p:nvPr>
            <p:ph type="title"/>
          </p:nvPr>
        </p:nvSpPr>
        <p:spPr>
          <a:xfrm>
            <a:off x="1" y="885907"/>
            <a:ext cx="12188824" cy="790493"/>
          </a:xfrm>
        </p:spPr>
        <p:txBody>
          <a:bodyPr>
            <a:noAutofit/>
          </a:bodyPr>
          <a:lstStyle/>
          <a:p>
            <a:r>
              <a:rPr lang="en-US" sz="3200" dirty="0">
                <a:solidFill>
                  <a:schemeClr val="tx1"/>
                </a:solidFill>
                <a:latin typeface="+mn-lt"/>
              </a:rPr>
              <a:t>Disability Demographics in the Future</a:t>
            </a:r>
          </a:p>
        </p:txBody>
      </p:sp>
      <p:sp>
        <p:nvSpPr>
          <p:cNvPr id="7" name="Content Placeholder 2"/>
          <p:cNvSpPr>
            <a:spLocks noGrp="1"/>
          </p:cNvSpPr>
          <p:nvPr>
            <p:ph idx="1"/>
          </p:nvPr>
        </p:nvSpPr>
        <p:spPr>
          <a:xfrm>
            <a:off x="912812" y="1780378"/>
            <a:ext cx="10515600" cy="3886200"/>
          </a:xfrm>
        </p:spPr>
        <p:txBody>
          <a:bodyPr>
            <a:normAutofit/>
          </a:bodyPr>
          <a:lstStyle/>
          <a:p>
            <a:pPr marL="859536" indent="-457200" eaLnBrk="1" hangingPunct="1">
              <a:lnSpc>
                <a:spcPct val="110000"/>
              </a:lnSpc>
              <a:spcBef>
                <a:spcPts val="1200"/>
              </a:spcBef>
              <a:buSzPct val="100000"/>
            </a:pPr>
            <a:r>
              <a:rPr lang="en-US" sz="3100" dirty="0"/>
              <a:t>Growing in numbers as the population ages and with technological advances in care</a:t>
            </a:r>
          </a:p>
          <a:p>
            <a:pPr marL="859536" indent="-457200" eaLnBrk="1" hangingPunct="1">
              <a:lnSpc>
                <a:spcPct val="110000"/>
              </a:lnSpc>
              <a:spcBef>
                <a:spcPts val="1200"/>
              </a:spcBef>
              <a:buSzPct val="100000"/>
            </a:pPr>
            <a:r>
              <a:rPr lang="en-US" sz="3100" dirty="0"/>
              <a:t>88.5 million or 20% of the total population will be people 65 and older by 2050</a:t>
            </a:r>
          </a:p>
          <a:p>
            <a:pPr marL="859536" indent="-457200" eaLnBrk="1" hangingPunct="1">
              <a:lnSpc>
                <a:spcPct val="110000"/>
              </a:lnSpc>
              <a:spcBef>
                <a:spcPts val="1200"/>
              </a:spcBef>
              <a:buSzPct val="100000"/>
            </a:pPr>
            <a:r>
              <a:rPr lang="en-US" sz="3100" dirty="0"/>
              <a:t>25.4 percent of people age 65 - 74 report disability (2015)</a:t>
            </a:r>
          </a:p>
          <a:p>
            <a:pPr marL="859536" indent="-457200" eaLnBrk="1" hangingPunct="1">
              <a:lnSpc>
                <a:spcPct val="110000"/>
              </a:lnSpc>
              <a:spcBef>
                <a:spcPts val="1200"/>
              </a:spcBef>
              <a:buSzPct val="100000"/>
            </a:pPr>
            <a:r>
              <a:rPr lang="en-US" sz="3100" dirty="0"/>
              <a:t>49.8 percent of people over age 75 report disability (2015)</a:t>
            </a:r>
          </a:p>
          <a:p>
            <a:pPr marL="457200" lvl="1" indent="0">
              <a:lnSpc>
                <a:spcPct val="110000"/>
              </a:lnSpc>
              <a:buNone/>
            </a:pPr>
            <a:endParaRPr lang="en-US" dirty="0">
              <a:latin typeface="Calibri"/>
              <a:ea typeface="ＭＳ Ｐゴシック" charset="0"/>
            </a:endParaRPr>
          </a:p>
          <a:p>
            <a:pPr lvl="1" eaLnBrk="1" hangingPunct="1"/>
            <a:endParaRPr lang="en-US" dirty="0">
              <a:latin typeface="Consolas" charset="0"/>
              <a:ea typeface="ＭＳ Ｐゴシック" charset="0"/>
            </a:endParaRPr>
          </a:p>
          <a:p>
            <a:pPr lvl="1" eaLnBrk="1" hangingPunct="1"/>
            <a:endParaRPr lang="en-US" dirty="0">
              <a:latin typeface="Consolas" charset="0"/>
              <a:ea typeface="ＭＳ Ｐゴシック" charset="0"/>
            </a:endParaRPr>
          </a:p>
        </p:txBody>
      </p:sp>
    </p:spTree>
    <p:extLst>
      <p:ext uri="{BB962C8B-B14F-4D97-AF65-F5344CB8AC3E}">
        <p14:creationId xmlns:p14="http://schemas.microsoft.com/office/powerpoint/2010/main" val="575163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of ADA National Network">
            <a:extLst>
              <a:ext uri="{FF2B5EF4-FFF2-40B4-BE49-F238E27FC236}">
                <a16:creationId xmlns:a16="http://schemas.microsoft.com/office/drawing/2014/main" id="{4A4F6C8D-A484-4DDB-8E56-B49FABC2CB77}"/>
              </a:ext>
            </a:extLst>
          </p:cNvPr>
          <p:cNvPicPr>
            <a:picLocks noChangeAspect="1"/>
          </p:cNvPicPr>
          <p:nvPr/>
        </p:nvPicPr>
        <p:blipFill>
          <a:blip r:embed="rId3"/>
          <a:stretch>
            <a:fillRect/>
          </a:stretch>
        </p:blipFill>
        <p:spPr>
          <a:xfrm>
            <a:off x="-1588" y="18749"/>
            <a:ext cx="2482370" cy="836995"/>
          </a:xfrm>
          <a:prstGeom prst="rect">
            <a:avLst/>
          </a:prstGeom>
        </p:spPr>
      </p:pic>
      <p:sp>
        <p:nvSpPr>
          <p:cNvPr id="6" name="Slide Number Placeholder 5">
            <a:extLst>
              <a:ext uri="{FF2B5EF4-FFF2-40B4-BE49-F238E27FC236}">
                <a16:creationId xmlns:a16="http://schemas.microsoft.com/office/drawing/2014/main" id="{225FBADC-227A-4109-AA4F-C5A1129E7F22}"/>
              </a:ext>
            </a:extLst>
          </p:cNvPr>
          <p:cNvSpPr>
            <a:spLocks noGrp="1"/>
          </p:cNvSpPr>
          <p:nvPr>
            <p:ph type="sldNum" sz="quarter" idx="12"/>
          </p:nvPr>
        </p:nvSpPr>
        <p:spPr/>
        <p:txBody>
          <a:bodyPr/>
          <a:lstStyle/>
          <a:p>
            <a:pPr algn="r" defTabSz="457200"/>
            <a:fld id="{2DD240B6-99DF-40F7-BFC7-5DD8D3F7E631}" type="slidenum">
              <a:rPr lang="en-US">
                <a:solidFill>
                  <a:prstClr val="black">
                    <a:tint val="75000"/>
                  </a:prstClr>
                </a:solidFill>
                <a:latin typeface="Calibri"/>
              </a:rPr>
              <a:pPr algn="r" defTabSz="457200"/>
              <a:t>6</a:t>
            </a:fld>
            <a:endParaRPr lang="en-US" dirty="0">
              <a:solidFill>
                <a:prstClr val="black">
                  <a:tint val="75000"/>
                </a:prstClr>
              </a:solidFill>
              <a:latin typeface="Calibri"/>
            </a:endParaRPr>
          </a:p>
        </p:txBody>
      </p:sp>
      <p:sp>
        <p:nvSpPr>
          <p:cNvPr id="8" name="Title 7"/>
          <p:cNvSpPr>
            <a:spLocks noGrp="1"/>
          </p:cNvSpPr>
          <p:nvPr>
            <p:ph type="title"/>
          </p:nvPr>
        </p:nvSpPr>
        <p:spPr>
          <a:xfrm>
            <a:off x="1" y="885907"/>
            <a:ext cx="12188824" cy="790493"/>
          </a:xfrm>
        </p:spPr>
        <p:txBody>
          <a:bodyPr>
            <a:noAutofit/>
          </a:bodyPr>
          <a:lstStyle/>
          <a:p>
            <a:r>
              <a:rPr lang="en-US" sz="3200" dirty="0">
                <a:solidFill>
                  <a:schemeClr val="tx1"/>
                </a:solidFill>
                <a:cs typeface="Calibri" panose="020F0502020204030204" pitchFamily="34" charset="0"/>
              </a:rPr>
              <a:t>Disability, Health, and Health Care Disparities - H</a:t>
            </a:r>
            <a:r>
              <a:rPr lang="en-US" sz="3200" dirty="0">
                <a:solidFill>
                  <a:schemeClr val="tx1"/>
                </a:solidFill>
                <a:ea typeface="ＭＳ Ｐゴシック" charset="-128"/>
                <a:cs typeface="Calibri" panose="020F0502020204030204" pitchFamily="34" charset="0"/>
              </a:rPr>
              <a:t>ealthy People 2020</a:t>
            </a:r>
            <a:endParaRPr lang="en-US" sz="3200" dirty="0">
              <a:solidFill>
                <a:schemeClr val="tx1"/>
              </a:solidFill>
            </a:endParaRPr>
          </a:p>
        </p:txBody>
      </p:sp>
      <p:sp>
        <p:nvSpPr>
          <p:cNvPr id="9" name="Content Placeholder 2"/>
          <p:cNvSpPr>
            <a:spLocks noGrp="1"/>
          </p:cNvSpPr>
          <p:nvPr>
            <p:ph idx="1"/>
          </p:nvPr>
        </p:nvSpPr>
        <p:spPr>
          <a:xfrm>
            <a:off x="609441" y="1676400"/>
            <a:ext cx="10515600" cy="4572000"/>
          </a:xfrm>
        </p:spPr>
        <p:txBody>
          <a:bodyPr>
            <a:normAutofit lnSpcReduction="10000"/>
          </a:bodyPr>
          <a:lstStyle/>
          <a:p>
            <a:pPr marL="0" indent="-457200">
              <a:lnSpc>
                <a:spcPct val="110000"/>
              </a:lnSpc>
              <a:spcBef>
                <a:spcPts val="1200"/>
              </a:spcBef>
              <a:buNone/>
            </a:pPr>
            <a:r>
              <a:rPr lang="en-US" sz="3100" dirty="0"/>
              <a:t>People with disabilities are more likely to:</a:t>
            </a:r>
          </a:p>
          <a:p>
            <a:pPr marL="859536" lvl="1" indent="-457200">
              <a:lnSpc>
                <a:spcPct val="110000"/>
              </a:lnSpc>
              <a:spcBef>
                <a:spcPts val="1200"/>
              </a:spcBef>
              <a:spcAft>
                <a:spcPts val="600"/>
              </a:spcAft>
              <a:buFont typeface="Arial" panose="020B0604020202020204" pitchFamily="34" charset="0"/>
              <a:buChar char="•"/>
            </a:pPr>
            <a:r>
              <a:rPr lang="en-US" sz="2600" dirty="0"/>
              <a:t>experience difficulties or delays in getting the health care they need</a:t>
            </a:r>
          </a:p>
          <a:p>
            <a:pPr marL="859536" lvl="1" indent="-457200">
              <a:lnSpc>
                <a:spcPct val="110000"/>
              </a:lnSpc>
              <a:spcBef>
                <a:spcPts val="1200"/>
              </a:spcBef>
              <a:spcAft>
                <a:spcPts val="600"/>
              </a:spcAft>
              <a:buFont typeface="Arial" panose="020B0604020202020204" pitchFamily="34" charset="0"/>
              <a:buChar char="•"/>
            </a:pPr>
            <a:r>
              <a:rPr lang="en-US" sz="2600" dirty="0"/>
              <a:t>not have had an annual dental visit</a:t>
            </a:r>
          </a:p>
          <a:p>
            <a:pPr marL="859536" lvl="1" indent="-457200">
              <a:lnSpc>
                <a:spcPct val="110000"/>
              </a:lnSpc>
              <a:spcBef>
                <a:spcPts val="1200"/>
              </a:spcBef>
              <a:spcAft>
                <a:spcPts val="600"/>
              </a:spcAft>
              <a:buFont typeface="Arial" panose="020B0604020202020204" pitchFamily="34" charset="0"/>
              <a:buChar char="•"/>
            </a:pPr>
            <a:r>
              <a:rPr lang="en-US" sz="2600" dirty="0"/>
              <a:t>not have had a mammogram in the past 2 years</a:t>
            </a:r>
          </a:p>
          <a:p>
            <a:pPr marL="859536" lvl="1" indent="-457200">
              <a:lnSpc>
                <a:spcPct val="110000"/>
              </a:lnSpc>
              <a:spcBef>
                <a:spcPts val="1200"/>
              </a:spcBef>
              <a:spcAft>
                <a:spcPts val="600"/>
              </a:spcAft>
              <a:buFont typeface="Arial" panose="020B0604020202020204" pitchFamily="34" charset="0"/>
              <a:buChar char="•"/>
            </a:pPr>
            <a:r>
              <a:rPr lang="en-US" sz="2600" dirty="0"/>
              <a:t>not have had a Pap test within the past 3 years</a:t>
            </a:r>
          </a:p>
          <a:p>
            <a:pPr marL="859536" lvl="1" indent="-457200">
              <a:lnSpc>
                <a:spcPct val="110000"/>
              </a:lnSpc>
              <a:spcBef>
                <a:spcPts val="1200"/>
              </a:spcBef>
              <a:spcAft>
                <a:spcPts val="600"/>
              </a:spcAft>
              <a:buFont typeface="Arial" panose="020B0604020202020204" pitchFamily="34" charset="0"/>
              <a:buChar char="•"/>
            </a:pPr>
            <a:r>
              <a:rPr lang="en-US" sz="2600" dirty="0"/>
              <a:t>not engage in fitness activities</a:t>
            </a:r>
          </a:p>
          <a:p>
            <a:pPr marL="859536" lvl="1" indent="-457200">
              <a:lnSpc>
                <a:spcPct val="110000"/>
              </a:lnSpc>
              <a:spcBef>
                <a:spcPts val="1200"/>
              </a:spcBef>
              <a:spcAft>
                <a:spcPts val="600"/>
              </a:spcAft>
              <a:buFont typeface="Arial" panose="020B0604020202020204" pitchFamily="34" charset="0"/>
              <a:buChar char="•"/>
            </a:pPr>
            <a:r>
              <a:rPr lang="en-US" sz="2600" dirty="0"/>
              <a:t>have high blood pressure</a:t>
            </a:r>
          </a:p>
          <a:p>
            <a:pPr marL="0" indent="0">
              <a:buNone/>
            </a:pPr>
            <a:endParaRPr lang="en-US" sz="2600" dirty="0"/>
          </a:p>
          <a:p>
            <a:pPr marL="457200" lvl="1" indent="0">
              <a:buNone/>
            </a:pPr>
            <a:endParaRPr lang="en-US" dirty="0"/>
          </a:p>
        </p:txBody>
      </p:sp>
    </p:spTree>
    <p:extLst>
      <p:ext uri="{BB962C8B-B14F-4D97-AF65-F5344CB8AC3E}">
        <p14:creationId xmlns:p14="http://schemas.microsoft.com/office/powerpoint/2010/main" val="2952070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of ADA National Network">
            <a:extLst>
              <a:ext uri="{FF2B5EF4-FFF2-40B4-BE49-F238E27FC236}">
                <a16:creationId xmlns:a16="http://schemas.microsoft.com/office/drawing/2014/main" id="{4A4F6C8D-A484-4DDB-8E56-B49FABC2CB77}"/>
              </a:ext>
            </a:extLst>
          </p:cNvPr>
          <p:cNvPicPr>
            <a:picLocks noChangeAspect="1"/>
          </p:cNvPicPr>
          <p:nvPr/>
        </p:nvPicPr>
        <p:blipFill>
          <a:blip r:embed="rId3"/>
          <a:stretch>
            <a:fillRect/>
          </a:stretch>
        </p:blipFill>
        <p:spPr>
          <a:xfrm>
            <a:off x="-1588" y="18749"/>
            <a:ext cx="2482370" cy="836995"/>
          </a:xfrm>
          <a:prstGeom prst="rect">
            <a:avLst/>
          </a:prstGeom>
        </p:spPr>
      </p:pic>
      <p:sp>
        <p:nvSpPr>
          <p:cNvPr id="6" name="Slide Number Placeholder 5">
            <a:extLst>
              <a:ext uri="{FF2B5EF4-FFF2-40B4-BE49-F238E27FC236}">
                <a16:creationId xmlns:a16="http://schemas.microsoft.com/office/drawing/2014/main" id="{225FBADC-227A-4109-AA4F-C5A1129E7F22}"/>
              </a:ext>
            </a:extLst>
          </p:cNvPr>
          <p:cNvSpPr>
            <a:spLocks noGrp="1"/>
          </p:cNvSpPr>
          <p:nvPr>
            <p:ph type="sldNum" sz="quarter" idx="12"/>
          </p:nvPr>
        </p:nvSpPr>
        <p:spPr/>
        <p:txBody>
          <a:bodyPr/>
          <a:lstStyle/>
          <a:p>
            <a:pPr algn="r" defTabSz="457200"/>
            <a:fld id="{2DD240B6-99DF-40F7-BFC7-5DD8D3F7E631}" type="slidenum">
              <a:rPr lang="en-US">
                <a:solidFill>
                  <a:prstClr val="black">
                    <a:tint val="75000"/>
                  </a:prstClr>
                </a:solidFill>
                <a:latin typeface="Calibri"/>
              </a:rPr>
              <a:pPr algn="r" defTabSz="457200"/>
              <a:t>7</a:t>
            </a:fld>
            <a:endParaRPr lang="en-US" dirty="0">
              <a:solidFill>
                <a:prstClr val="black">
                  <a:tint val="75000"/>
                </a:prstClr>
              </a:solidFill>
              <a:latin typeface="Calibri"/>
            </a:endParaRPr>
          </a:p>
        </p:txBody>
      </p:sp>
      <p:sp>
        <p:nvSpPr>
          <p:cNvPr id="8" name="Title 7"/>
          <p:cNvSpPr>
            <a:spLocks noGrp="1"/>
          </p:cNvSpPr>
          <p:nvPr>
            <p:ph type="title"/>
          </p:nvPr>
        </p:nvSpPr>
        <p:spPr>
          <a:xfrm>
            <a:off x="1" y="885907"/>
            <a:ext cx="12188824" cy="790493"/>
          </a:xfrm>
        </p:spPr>
        <p:txBody>
          <a:bodyPr>
            <a:noAutofit/>
          </a:bodyPr>
          <a:lstStyle/>
          <a:p>
            <a:r>
              <a:rPr lang="en-US" sz="3200" dirty="0">
                <a:solidFill>
                  <a:schemeClr val="tx1"/>
                </a:solidFill>
                <a:cs typeface="Calibri" panose="020F0502020204030204" pitchFamily="34" charset="0"/>
              </a:rPr>
              <a:t>Why? Complex, Intersecting Barriers Contribute to Disparities</a:t>
            </a:r>
            <a:endParaRPr lang="en-US" sz="3200" dirty="0">
              <a:solidFill>
                <a:schemeClr val="tx1"/>
              </a:solidFill>
            </a:endParaRPr>
          </a:p>
        </p:txBody>
      </p:sp>
      <p:sp>
        <p:nvSpPr>
          <p:cNvPr id="9" name="Content Placeholder 2"/>
          <p:cNvSpPr>
            <a:spLocks noGrp="1"/>
          </p:cNvSpPr>
          <p:nvPr>
            <p:ph idx="1"/>
          </p:nvPr>
        </p:nvSpPr>
        <p:spPr>
          <a:xfrm>
            <a:off x="609441" y="1828800"/>
            <a:ext cx="10515600" cy="4572000"/>
          </a:xfrm>
        </p:spPr>
        <p:txBody>
          <a:bodyPr>
            <a:normAutofit/>
          </a:bodyPr>
          <a:lstStyle/>
          <a:p>
            <a:pPr marL="859536" indent="-457200">
              <a:lnSpc>
                <a:spcPct val="110000"/>
              </a:lnSpc>
              <a:spcBef>
                <a:spcPts val="1200"/>
              </a:spcBef>
            </a:pPr>
            <a:r>
              <a:rPr lang="en-US" sz="3100" dirty="0"/>
              <a:t>Poverty</a:t>
            </a:r>
          </a:p>
          <a:p>
            <a:pPr marL="859536" indent="-457200">
              <a:lnSpc>
                <a:spcPct val="110000"/>
              </a:lnSpc>
              <a:spcBef>
                <a:spcPts val="1200"/>
              </a:spcBef>
            </a:pPr>
            <a:r>
              <a:rPr lang="en-US" sz="3100" dirty="0"/>
              <a:t>Prejudice and stereotypes</a:t>
            </a:r>
          </a:p>
          <a:p>
            <a:pPr marL="859536" indent="-457200">
              <a:lnSpc>
                <a:spcPct val="110000"/>
              </a:lnSpc>
              <a:spcBef>
                <a:spcPts val="1200"/>
              </a:spcBef>
            </a:pPr>
            <a:r>
              <a:rPr lang="en-US" sz="3100" dirty="0"/>
              <a:t>Lack of provider training and cultural literacy</a:t>
            </a:r>
          </a:p>
          <a:p>
            <a:pPr marL="859536" indent="-457200">
              <a:lnSpc>
                <a:spcPct val="110000"/>
              </a:lnSpc>
              <a:spcBef>
                <a:spcPts val="1200"/>
              </a:spcBef>
            </a:pPr>
            <a:r>
              <a:rPr lang="en-US" sz="3100" dirty="0"/>
              <a:t>Physical and programmatic inaccessibility</a:t>
            </a:r>
          </a:p>
          <a:p>
            <a:pPr marL="859536" indent="-457200">
              <a:lnSpc>
                <a:spcPct val="110000"/>
              </a:lnSpc>
              <a:spcBef>
                <a:spcPts val="1200"/>
              </a:spcBef>
            </a:pPr>
            <a:r>
              <a:rPr lang="en-US" sz="3100" dirty="0"/>
              <a:t>Inadequate research</a:t>
            </a:r>
          </a:p>
          <a:p>
            <a:pPr marL="859536" indent="-457200">
              <a:lnSpc>
                <a:spcPct val="110000"/>
              </a:lnSpc>
              <a:spcBef>
                <a:spcPts val="1200"/>
              </a:spcBef>
            </a:pPr>
            <a:r>
              <a:rPr lang="en-US" sz="3100" dirty="0"/>
              <a:t>ADA monitoring, implementation and enforcement</a:t>
            </a:r>
          </a:p>
          <a:p>
            <a:pPr marL="0" indent="0">
              <a:buNone/>
            </a:pPr>
            <a:endParaRPr lang="en-US" sz="2600" dirty="0"/>
          </a:p>
          <a:p>
            <a:pPr marL="457200" lvl="1" indent="0">
              <a:buNone/>
            </a:pPr>
            <a:endParaRPr lang="en-US" dirty="0"/>
          </a:p>
        </p:txBody>
      </p:sp>
    </p:spTree>
    <p:extLst>
      <p:ext uri="{BB962C8B-B14F-4D97-AF65-F5344CB8AC3E}">
        <p14:creationId xmlns:p14="http://schemas.microsoft.com/office/powerpoint/2010/main" val="412037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of ADA National Network">
            <a:extLst>
              <a:ext uri="{FF2B5EF4-FFF2-40B4-BE49-F238E27FC236}">
                <a16:creationId xmlns:a16="http://schemas.microsoft.com/office/drawing/2014/main" id="{4A4F6C8D-A484-4DDB-8E56-B49FABC2CB77}"/>
              </a:ext>
            </a:extLst>
          </p:cNvPr>
          <p:cNvPicPr>
            <a:picLocks noChangeAspect="1"/>
          </p:cNvPicPr>
          <p:nvPr/>
        </p:nvPicPr>
        <p:blipFill>
          <a:blip r:embed="rId3"/>
          <a:stretch>
            <a:fillRect/>
          </a:stretch>
        </p:blipFill>
        <p:spPr>
          <a:xfrm>
            <a:off x="-1588" y="18749"/>
            <a:ext cx="2482370" cy="836995"/>
          </a:xfrm>
          <a:prstGeom prst="rect">
            <a:avLst/>
          </a:prstGeom>
        </p:spPr>
      </p:pic>
      <p:sp>
        <p:nvSpPr>
          <p:cNvPr id="6" name="Slide Number Placeholder 5">
            <a:extLst>
              <a:ext uri="{FF2B5EF4-FFF2-40B4-BE49-F238E27FC236}">
                <a16:creationId xmlns:a16="http://schemas.microsoft.com/office/drawing/2014/main" id="{225FBADC-227A-4109-AA4F-C5A1129E7F22}"/>
              </a:ext>
            </a:extLst>
          </p:cNvPr>
          <p:cNvSpPr>
            <a:spLocks noGrp="1"/>
          </p:cNvSpPr>
          <p:nvPr>
            <p:ph type="sldNum" sz="quarter" idx="12"/>
          </p:nvPr>
        </p:nvSpPr>
        <p:spPr/>
        <p:txBody>
          <a:bodyPr/>
          <a:lstStyle/>
          <a:p>
            <a:pPr algn="r" defTabSz="457200"/>
            <a:fld id="{2DD240B6-99DF-40F7-BFC7-5DD8D3F7E631}" type="slidenum">
              <a:rPr lang="en-US">
                <a:solidFill>
                  <a:prstClr val="black">
                    <a:tint val="75000"/>
                  </a:prstClr>
                </a:solidFill>
                <a:latin typeface="Calibri"/>
              </a:rPr>
              <a:pPr algn="r" defTabSz="457200"/>
              <a:t>8</a:t>
            </a:fld>
            <a:endParaRPr lang="en-US" dirty="0">
              <a:solidFill>
                <a:prstClr val="black">
                  <a:tint val="75000"/>
                </a:prstClr>
              </a:solidFill>
              <a:latin typeface="Calibri"/>
            </a:endParaRPr>
          </a:p>
        </p:txBody>
      </p:sp>
      <p:sp>
        <p:nvSpPr>
          <p:cNvPr id="8" name="Title 7"/>
          <p:cNvSpPr>
            <a:spLocks noGrp="1"/>
          </p:cNvSpPr>
          <p:nvPr>
            <p:ph type="title"/>
          </p:nvPr>
        </p:nvSpPr>
        <p:spPr>
          <a:xfrm>
            <a:off x="1" y="885907"/>
            <a:ext cx="12188824" cy="790493"/>
          </a:xfrm>
        </p:spPr>
        <p:txBody>
          <a:bodyPr>
            <a:noAutofit/>
          </a:bodyPr>
          <a:lstStyle/>
          <a:p>
            <a:r>
              <a:rPr lang="en-US" sz="3200" dirty="0">
                <a:solidFill>
                  <a:schemeClr val="tx1"/>
                </a:solidFill>
              </a:rPr>
              <a:t>Access to Health Care: What Does the ADA Require?</a:t>
            </a:r>
          </a:p>
        </p:txBody>
      </p:sp>
      <p:sp>
        <p:nvSpPr>
          <p:cNvPr id="9" name="Content Placeholder 2"/>
          <p:cNvSpPr>
            <a:spLocks noGrp="1"/>
          </p:cNvSpPr>
          <p:nvPr>
            <p:ph idx="1"/>
          </p:nvPr>
        </p:nvSpPr>
        <p:spPr>
          <a:xfrm>
            <a:off x="609441" y="1676400"/>
            <a:ext cx="10515600" cy="4572000"/>
          </a:xfrm>
        </p:spPr>
        <p:txBody>
          <a:bodyPr>
            <a:normAutofit/>
          </a:bodyPr>
          <a:lstStyle/>
          <a:p>
            <a:pPr marL="0" indent="-457200" algn="ctr">
              <a:lnSpc>
                <a:spcPct val="110000"/>
              </a:lnSpc>
              <a:spcBef>
                <a:spcPts val="1200"/>
              </a:spcBef>
              <a:buFontTx/>
              <a:buNone/>
            </a:pPr>
            <a:endParaRPr lang="en-US" sz="3100" dirty="0">
              <a:solidFill>
                <a:srgbClr val="00559B"/>
              </a:solidFill>
            </a:endParaRPr>
          </a:p>
          <a:p>
            <a:pPr marL="0" indent="-457200" algn="ctr">
              <a:lnSpc>
                <a:spcPct val="110000"/>
              </a:lnSpc>
              <a:spcBef>
                <a:spcPts val="1200"/>
              </a:spcBef>
              <a:buFontTx/>
              <a:buNone/>
            </a:pPr>
            <a:r>
              <a:rPr lang="en-US" sz="3100" dirty="0"/>
              <a:t>Delivery of services in a way that ensures that all people have an equal opportunity to achieve the full benefit of a program or service (Title II or III)</a:t>
            </a:r>
          </a:p>
          <a:p>
            <a:pPr marL="0" indent="0">
              <a:buNone/>
            </a:pPr>
            <a:endParaRPr lang="en-US" sz="2600" dirty="0"/>
          </a:p>
          <a:p>
            <a:pPr marL="457200" lvl="1" indent="0">
              <a:buNone/>
            </a:pPr>
            <a:endParaRPr lang="en-US" dirty="0"/>
          </a:p>
        </p:txBody>
      </p:sp>
    </p:spTree>
    <p:extLst>
      <p:ext uri="{BB962C8B-B14F-4D97-AF65-F5344CB8AC3E}">
        <p14:creationId xmlns:p14="http://schemas.microsoft.com/office/powerpoint/2010/main" val="205907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of ADA National Network">
            <a:extLst>
              <a:ext uri="{FF2B5EF4-FFF2-40B4-BE49-F238E27FC236}">
                <a16:creationId xmlns:a16="http://schemas.microsoft.com/office/drawing/2014/main" id="{4A4F6C8D-A484-4DDB-8E56-B49FABC2CB77}"/>
              </a:ext>
            </a:extLst>
          </p:cNvPr>
          <p:cNvPicPr>
            <a:picLocks noChangeAspect="1"/>
          </p:cNvPicPr>
          <p:nvPr/>
        </p:nvPicPr>
        <p:blipFill>
          <a:blip r:embed="rId3"/>
          <a:stretch>
            <a:fillRect/>
          </a:stretch>
        </p:blipFill>
        <p:spPr>
          <a:xfrm>
            <a:off x="-1588" y="18749"/>
            <a:ext cx="2482370" cy="836995"/>
          </a:xfrm>
          <a:prstGeom prst="rect">
            <a:avLst/>
          </a:prstGeom>
        </p:spPr>
      </p:pic>
      <p:sp>
        <p:nvSpPr>
          <p:cNvPr id="6" name="Slide Number Placeholder 5">
            <a:extLst>
              <a:ext uri="{FF2B5EF4-FFF2-40B4-BE49-F238E27FC236}">
                <a16:creationId xmlns:a16="http://schemas.microsoft.com/office/drawing/2014/main" id="{225FBADC-227A-4109-AA4F-C5A1129E7F22}"/>
              </a:ext>
            </a:extLst>
          </p:cNvPr>
          <p:cNvSpPr>
            <a:spLocks noGrp="1"/>
          </p:cNvSpPr>
          <p:nvPr>
            <p:ph type="sldNum" sz="quarter" idx="12"/>
          </p:nvPr>
        </p:nvSpPr>
        <p:spPr/>
        <p:txBody>
          <a:bodyPr/>
          <a:lstStyle/>
          <a:p>
            <a:pPr algn="r" defTabSz="457200"/>
            <a:fld id="{2DD240B6-99DF-40F7-BFC7-5DD8D3F7E631}" type="slidenum">
              <a:rPr lang="en-US">
                <a:solidFill>
                  <a:prstClr val="black">
                    <a:tint val="75000"/>
                  </a:prstClr>
                </a:solidFill>
                <a:latin typeface="Calibri"/>
              </a:rPr>
              <a:pPr algn="r" defTabSz="457200"/>
              <a:t>9</a:t>
            </a:fld>
            <a:endParaRPr lang="en-US" dirty="0">
              <a:solidFill>
                <a:prstClr val="black">
                  <a:tint val="75000"/>
                </a:prstClr>
              </a:solidFill>
              <a:latin typeface="Calibri"/>
            </a:endParaRPr>
          </a:p>
        </p:txBody>
      </p:sp>
      <p:sp>
        <p:nvSpPr>
          <p:cNvPr id="8" name="Title 7"/>
          <p:cNvSpPr>
            <a:spLocks noGrp="1"/>
          </p:cNvSpPr>
          <p:nvPr>
            <p:ph type="title"/>
          </p:nvPr>
        </p:nvSpPr>
        <p:spPr>
          <a:xfrm>
            <a:off x="1" y="885907"/>
            <a:ext cx="12188824" cy="790493"/>
          </a:xfrm>
        </p:spPr>
        <p:txBody>
          <a:bodyPr>
            <a:noAutofit/>
          </a:bodyPr>
          <a:lstStyle/>
          <a:p>
            <a:r>
              <a:rPr lang="en-US" sz="3200" dirty="0">
                <a:solidFill>
                  <a:schemeClr val="tx1"/>
                </a:solidFill>
              </a:rPr>
              <a:t>Access to Health Care: What Does the ADA Require?</a:t>
            </a:r>
          </a:p>
        </p:txBody>
      </p:sp>
      <p:sp>
        <p:nvSpPr>
          <p:cNvPr id="9" name="Content Placeholder 2"/>
          <p:cNvSpPr>
            <a:spLocks noGrp="1"/>
          </p:cNvSpPr>
          <p:nvPr>
            <p:ph idx="1"/>
          </p:nvPr>
        </p:nvSpPr>
        <p:spPr>
          <a:xfrm>
            <a:off x="836612" y="1752600"/>
            <a:ext cx="10515600" cy="4572000"/>
          </a:xfrm>
        </p:spPr>
        <p:txBody>
          <a:bodyPr>
            <a:normAutofit/>
          </a:bodyPr>
          <a:lstStyle/>
          <a:p>
            <a:pPr marL="0" indent="0">
              <a:lnSpc>
                <a:spcPct val="110000"/>
              </a:lnSpc>
              <a:spcBef>
                <a:spcPts val="0"/>
              </a:spcBef>
              <a:buNone/>
            </a:pPr>
            <a:r>
              <a:rPr lang="en-US" sz="3100" dirty="0"/>
              <a:t>Equitable access to care and services includes:</a:t>
            </a:r>
          </a:p>
          <a:p>
            <a:pPr marL="859536" lvl="1">
              <a:lnSpc>
                <a:spcPct val="110000"/>
              </a:lnSpc>
              <a:spcBef>
                <a:spcPts val="1200"/>
              </a:spcBef>
              <a:buFont typeface="Arial" panose="020B0604020202020204" pitchFamily="34" charset="0"/>
              <a:buChar char="•"/>
            </a:pPr>
            <a:r>
              <a:rPr lang="en-US" sz="2700" dirty="0"/>
              <a:t>physical accessibility of buildings and facilities</a:t>
            </a:r>
          </a:p>
          <a:p>
            <a:pPr marL="859536" lvl="1">
              <a:lnSpc>
                <a:spcPct val="110000"/>
              </a:lnSpc>
              <a:spcBef>
                <a:spcPts val="1200"/>
              </a:spcBef>
              <a:buFont typeface="Arial" panose="020B0604020202020204" pitchFamily="34" charset="0"/>
              <a:buChar char="•"/>
            </a:pPr>
            <a:r>
              <a:rPr lang="en-US" sz="2700" dirty="0"/>
              <a:t>accessible equipment</a:t>
            </a:r>
          </a:p>
          <a:p>
            <a:pPr marL="859536" lvl="1">
              <a:lnSpc>
                <a:spcPct val="110000"/>
              </a:lnSpc>
              <a:spcBef>
                <a:spcPts val="1200"/>
              </a:spcBef>
              <a:buFont typeface="Arial" panose="020B0604020202020204" pitchFamily="34" charset="0"/>
              <a:buChar char="•"/>
            </a:pPr>
            <a:r>
              <a:rPr lang="en-US" sz="2700" dirty="0"/>
              <a:t>effective communication </a:t>
            </a:r>
          </a:p>
          <a:p>
            <a:pPr marL="859536" lvl="1">
              <a:lnSpc>
                <a:spcPct val="110000"/>
              </a:lnSpc>
              <a:spcBef>
                <a:spcPts val="1200"/>
              </a:spcBef>
              <a:buFont typeface="Arial" panose="020B0604020202020204" pitchFamily="34" charset="0"/>
              <a:buChar char="•"/>
            </a:pPr>
            <a:r>
              <a:rPr lang="en-US" sz="2700" dirty="0"/>
              <a:t>modification in policies, practices, and procedures</a:t>
            </a:r>
          </a:p>
          <a:p>
            <a:pPr marL="859536" lvl="1">
              <a:lnSpc>
                <a:spcPct val="110000"/>
              </a:lnSpc>
              <a:spcBef>
                <a:spcPts val="1200"/>
              </a:spcBef>
              <a:buFont typeface="Arial" panose="020B0604020202020204" pitchFamily="34" charset="0"/>
              <a:buChar char="•"/>
            </a:pPr>
            <a:endParaRPr lang="en-US" sz="2600" dirty="0"/>
          </a:p>
        </p:txBody>
      </p:sp>
    </p:spTree>
    <p:extLst>
      <p:ext uri="{BB962C8B-B14F-4D97-AF65-F5344CB8AC3E}">
        <p14:creationId xmlns:p14="http://schemas.microsoft.com/office/powerpoint/2010/main" val="1733988028"/>
      </p:ext>
    </p:extLst>
  </p:cSld>
  <p:clrMapOvr>
    <a:masterClrMapping/>
  </p:clrMapOvr>
</p:sld>
</file>

<file path=ppt/theme/theme1.xml><?xml version="1.0" encoding="utf-8"?>
<a:theme xmlns:a="http://schemas.openxmlformats.org/drawingml/2006/main" name="Math 16x9">
  <a:themeElements>
    <a:clrScheme name="Custom 11">
      <a:dk1>
        <a:srgbClr val="000000"/>
      </a:dk1>
      <a:lt1>
        <a:srgbClr val="FFFFFF"/>
      </a:lt1>
      <a:dk2>
        <a:srgbClr val="000000"/>
      </a:dk2>
      <a:lt2>
        <a:srgbClr val="F2ECE2"/>
      </a:lt2>
      <a:accent1>
        <a:srgbClr val="000099"/>
      </a:accent1>
      <a:accent2>
        <a:srgbClr val="FFC000"/>
      </a:accent2>
      <a:accent3>
        <a:srgbClr val="EFDB85"/>
      </a:accent3>
      <a:accent4>
        <a:srgbClr val="E8A565"/>
      </a:accent4>
      <a:accent5>
        <a:srgbClr val="BC9AAE"/>
      </a:accent5>
      <a:accent6>
        <a:srgbClr val="BABABA"/>
      </a:accent6>
      <a:hlink>
        <a:srgbClr val="0563C1"/>
      </a:hlink>
      <a:folHlink>
        <a:srgbClr val="954F7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20C675A-9AD3-40BB-AC57-0E9EFA3E4FB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Math education presentation with Pi  (widescreen)</Template>
  <TotalTime>0</TotalTime>
  <Words>4383</Words>
  <Application>Microsoft Office PowerPoint</Application>
  <PresentationFormat>Custom</PresentationFormat>
  <Paragraphs>422</Paragraphs>
  <Slides>42</Slides>
  <Notes>40</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42</vt:i4>
      </vt:variant>
    </vt:vector>
  </HeadingPairs>
  <TitlesOfParts>
    <vt:vector size="51" baseType="lpstr">
      <vt:lpstr>Arial</vt:lpstr>
      <vt:lpstr>Calibri</vt:lpstr>
      <vt:lpstr>Consolas</vt:lpstr>
      <vt:lpstr>Courier New</vt:lpstr>
      <vt:lpstr>Euphemia</vt:lpstr>
      <vt:lpstr>Wingdings</vt:lpstr>
      <vt:lpstr>Math 16x9</vt:lpstr>
      <vt:lpstr>Office Theme</vt:lpstr>
      <vt:lpstr>Image</vt:lpstr>
      <vt:lpstr>PowerPoint Presentation</vt:lpstr>
      <vt:lpstr>Percentage of People in the US with Disabilities, 2008-2016</vt:lpstr>
      <vt:lpstr>Age Distribution of Disability in the US Population 2016 </vt:lpstr>
      <vt:lpstr>Poverty Percentage Gap, People with/without Disabilities 2009-2016 </vt:lpstr>
      <vt:lpstr>Disability Demographics in the Future</vt:lpstr>
      <vt:lpstr>Disability, Health, and Health Care Disparities - Healthy People 2020</vt:lpstr>
      <vt:lpstr>Why? Complex, Intersecting Barriers Contribute to Disparities</vt:lpstr>
      <vt:lpstr>Access to Health Care: What Does the ADA Require?</vt:lpstr>
      <vt:lpstr>Access to Health Care: What Does the ADA Require?</vt:lpstr>
      <vt:lpstr>Who Does this Cover?</vt:lpstr>
      <vt:lpstr>Access to Health Care:  Physical accessibility of buildings and facilities </vt:lpstr>
      <vt:lpstr>PowerPoint Presentation</vt:lpstr>
      <vt:lpstr>Physical Accessibility of Facilities</vt:lpstr>
      <vt:lpstr>Physical Accessibility of the Office</vt:lpstr>
      <vt:lpstr>Physical Accessibility of the Office</vt:lpstr>
      <vt:lpstr>Access to Health Care:  Accessible Equipment </vt:lpstr>
      <vt:lpstr>Accessible Equipment</vt:lpstr>
      <vt:lpstr>Accessible Equipment</vt:lpstr>
      <vt:lpstr>Physical Accessibility and Accessible Equipment Resources</vt:lpstr>
      <vt:lpstr>Physical Accessibility and Accessible Equipment Resources</vt:lpstr>
      <vt:lpstr>Physical Accessibility and Accessible Equipment Resources</vt:lpstr>
      <vt:lpstr>Access to Health Care:  Effective Communication </vt:lpstr>
      <vt:lpstr>Effective Communication</vt:lpstr>
      <vt:lpstr>Effective Communication</vt:lpstr>
      <vt:lpstr>Common Scenario</vt:lpstr>
      <vt:lpstr>Common Scenario</vt:lpstr>
      <vt:lpstr>Effective Communication</vt:lpstr>
      <vt:lpstr>Effective Communication</vt:lpstr>
      <vt:lpstr>Effective Communication</vt:lpstr>
      <vt:lpstr>Effective Communication Resources </vt:lpstr>
      <vt:lpstr>Effective Communication Resources </vt:lpstr>
      <vt:lpstr>Access to Health Care:  Modification in Policies, Practices, and Procedures </vt:lpstr>
      <vt:lpstr>Modification in Policies, Practices, and Procedures</vt:lpstr>
      <vt:lpstr>Modification in Policies, Practices, and Procedures Resources</vt:lpstr>
      <vt:lpstr>Modification in Policies, Practices, and Procedures Resources</vt:lpstr>
      <vt:lpstr>Modification in Policies, Practices, and Procedures Resources</vt:lpstr>
      <vt:lpstr>Modification in Policies, Practices, and Procedures Resources</vt:lpstr>
      <vt:lpstr>Modification in Policies, Practices, and Procedures Resources</vt:lpstr>
      <vt:lpstr>Access to Health Care:  Resources </vt:lpstr>
      <vt:lpstr>ADANN Health Care Resources </vt:lpstr>
      <vt:lpstr>Barrier-Free Health Care Initiative (DOJ)</vt:lpstr>
      <vt:lpstr>Contact Us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2016-10-06T12:05:56Z</dcterms:created>
  <dcterms:modified xsi:type="dcterms:W3CDTF">2019-05-22T21:42:03Z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TC027879479991</vt:lpwstr>
  </property>
  <property fmtid="{D5CDD505-2E9C-101B-9397-08002B2CF9AE}" pid="3" name="_NewReviewCycle">
    <vt:lpwstr/>
  </property>
</Properties>
</file>